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834" r:id="rId2"/>
  </p:sldMasterIdLst>
  <p:notesMasterIdLst>
    <p:notesMasterId r:id="rId26"/>
  </p:notesMasterIdLst>
  <p:sldIdLst>
    <p:sldId id="389" r:id="rId3"/>
    <p:sldId id="716" r:id="rId4"/>
    <p:sldId id="717" r:id="rId5"/>
    <p:sldId id="718" r:id="rId6"/>
    <p:sldId id="719" r:id="rId7"/>
    <p:sldId id="720" r:id="rId8"/>
    <p:sldId id="721" r:id="rId9"/>
    <p:sldId id="722" r:id="rId10"/>
    <p:sldId id="723" r:id="rId11"/>
    <p:sldId id="269" r:id="rId12"/>
    <p:sldId id="724" r:id="rId13"/>
    <p:sldId id="725" r:id="rId14"/>
    <p:sldId id="726" r:id="rId15"/>
    <p:sldId id="727" r:id="rId16"/>
    <p:sldId id="728" r:id="rId17"/>
    <p:sldId id="729" r:id="rId18"/>
    <p:sldId id="730" r:id="rId19"/>
    <p:sldId id="731" r:id="rId20"/>
    <p:sldId id="732" r:id="rId21"/>
    <p:sldId id="733" r:id="rId22"/>
    <p:sldId id="734" r:id="rId23"/>
    <p:sldId id="735" r:id="rId24"/>
    <p:sldId id="690" r:id="rId25"/>
  </p:sldIdLst>
  <p:sldSz cx="14630400" cy="9144000"/>
  <p:notesSz cx="10234613" cy="14662150"/>
  <p:defaultTextStyle>
    <a:defPPr>
      <a:defRPr lang="en-US"/>
    </a:defPPr>
    <a:lvl1pPr algn="l" defTabSz="1357313" rtl="0" fontAlgn="base">
      <a:spcBef>
        <a:spcPct val="0"/>
      </a:spcBef>
      <a:spcAft>
        <a:spcPct val="0"/>
      </a:spcAft>
      <a:defRPr sz="2700" kern="1200">
        <a:solidFill>
          <a:schemeClr val="tx1"/>
        </a:solidFill>
        <a:latin typeface="Arial" pitchFamily="34" charset="0"/>
        <a:ea typeface="+mn-ea"/>
        <a:cs typeface="Arial" pitchFamily="34" charset="0"/>
      </a:defRPr>
    </a:lvl1pPr>
    <a:lvl2pPr marL="677863" indent="-220663" algn="l" defTabSz="1357313" rtl="0" fontAlgn="base">
      <a:spcBef>
        <a:spcPct val="0"/>
      </a:spcBef>
      <a:spcAft>
        <a:spcPct val="0"/>
      </a:spcAft>
      <a:defRPr sz="2700" kern="1200">
        <a:solidFill>
          <a:schemeClr val="tx1"/>
        </a:solidFill>
        <a:latin typeface="Arial" pitchFamily="34" charset="0"/>
        <a:ea typeface="+mn-ea"/>
        <a:cs typeface="Arial" pitchFamily="34" charset="0"/>
      </a:defRPr>
    </a:lvl2pPr>
    <a:lvl3pPr marL="1357313" indent="-442913" algn="l" defTabSz="1357313" rtl="0" fontAlgn="base">
      <a:spcBef>
        <a:spcPct val="0"/>
      </a:spcBef>
      <a:spcAft>
        <a:spcPct val="0"/>
      </a:spcAft>
      <a:defRPr sz="2700" kern="1200">
        <a:solidFill>
          <a:schemeClr val="tx1"/>
        </a:solidFill>
        <a:latin typeface="Arial" pitchFamily="34" charset="0"/>
        <a:ea typeface="+mn-ea"/>
        <a:cs typeface="Arial" pitchFamily="34" charset="0"/>
      </a:defRPr>
    </a:lvl3pPr>
    <a:lvl4pPr marL="2036763" indent="-665163" algn="l" defTabSz="1357313" rtl="0" fontAlgn="base">
      <a:spcBef>
        <a:spcPct val="0"/>
      </a:spcBef>
      <a:spcAft>
        <a:spcPct val="0"/>
      </a:spcAft>
      <a:defRPr sz="2700" kern="1200">
        <a:solidFill>
          <a:schemeClr val="tx1"/>
        </a:solidFill>
        <a:latin typeface="Arial" pitchFamily="34" charset="0"/>
        <a:ea typeface="+mn-ea"/>
        <a:cs typeface="Arial" pitchFamily="34" charset="0"/>
      </a:defRPr>
    </a:lvl4pPr>
    <a:lvl5pPr marL="2716213" indent="-887413" algn="l" defTabSz="1357313" rtl="0" fontAlgn="base">
      <a:spcBef>
        <a:spcPct val="0"/>
      </a:spcBef>
      <a:spcAft>
        <a:spcPct val="0"/>
      </a:spcAft>
      <a:defRPr sz="2700" kern="1200">
        <a:solidFill>
          <a:schemeClr val="tx1"/>
        </a:solidFill>
        <a:latin typeface="Arial" pitchFamily="34" charset="0"/>
        <a:ea typeface="+mn-ea"/>
        <a:cs typeface="Arial" pitchFamily="34" charset="0"/>
      </a:defRPr>
    </a:lvl5pPr>
    <a:lvl6pPr marL="2286000" algn="l" defTabSz="914400" rtl="0" eaLnBrk="1" latinLnBrk="0" hangingPunct="1">
      <a:defRPr sz="2700" kern="1200">
        <a:solidFill>
          <a:schemeClr val="tx1"/>
        </a:solidFill>
        <a:latin typeface="Arial" pitchFamily="34" charset="0"/>
        <a:ea typeface="+mn-ea"/>
        <a:cs typeface="Arial" pitchFamily="34" charset="0"/>
      </a:defRPr>
    </a:lvl6pPr>
    <a:lvl7pPr marL="2743200" algn="l" defTabSz="914400" rtl="0" eaLnBrk="1" latinLnBrk="0" hangingPunct="1">
      <a:defRPr sz="2700" kern="1200">
        <a:solidFill>
          <a:schemeClr val="tx1"/>
        </a:solidFill>
        <a:latin typeface="Arial" pitchFamily="34" charset="0"/>
        <a:ea typeface="+mn-ea"/>
        <a:cs typeface="Arial" pitchFamily="34" charset="0"/>
      </a:defRPr>
    </a:lvl7pPr>
    <a:lvl8pPr marL="3200400" algn="l" defTabSz="914400" rtl="0" eaLnBrk="1" latinLnBrk="0" hangingPunct="1">
      <a:defRPr sz="2700" kern="1200">
        <a:solidFill>
          <a:schemeClr val="tx1"/>
        </a:solidFill>
        <a:latin typeface="Arial" pitchFamily="34" charset="0"/>
        <a:ea typeface="+mn-ea"/>
        <a:cs typeface="Arial" pitchFamily="34" charset="0"/>
      </a:defRPr>
    </a:lvl8pPr>
    <a:lvl9pPr marL="3657600" algn="l" defTabSz="914400" rtl="0" eaLnBrk="1" latinLnBrk="0" hangingPunct="1">
      <a:defRPr sz="2700"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Default Section" id="{A43FE9AD-0DF0-4835-8056-5F5A4C32BFAD}">
          <p14:sldIdLst>
            <p14:sldId id="389"/>
            <p14:sldId id="716"/>
            <p14:sldId id="717"/>
            <p14:sldId id="718"/>
            <p14:sldId id="719"/>
            <p14:sldId id="720"/>
            <p14:sldId id="721"/>
            <p14:sldId id="722"/>
            <p14:sldId id="723"/>
            <p14:sldId id="269"/>
            <p14:sldId id="724"/>
            <p14:sldId id="725"/>
            <p14:sldId id="726"/>
            <p14:sldId id="727"/>
            <p14:sldId id="728"/>
            <p14:sldId id="729"/>
            <p14:sldId id="730"/>
            <p14:sldId id="731"/>
            <p14:sldId id="732"/>
            <p14:sldId id="733"/>
            <p14:sldId id="734"/>
            <p14:sldId id="735"/>
          </p14:sldIdLst>
        </p14:section>
        <p14:section name="Default Section" id="{12906238-A918-48B8-A6C1-5DD2E487630F}">
          <p14:sldIdLst>
            <p14:sldId id="690"/>
          </p14:sldIdLst>
        </p14:section>
      </p14:sectionLst>
    </p:ext>
    <p:ext uri="{EFAFB233-063F-42B5-8137-9DF3F51BA10A}">
      <p15:sldGuideLst xmlns:p15="http://schemas.microsoft.com/office/powerpoint/2012/main">
        <p15:guide id="1" orient="horz" pos="2880">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60"/>
  </p:normalViewPr>
  <p:slideViewPr>
    <p:cSldViewPr>
      <p:cViewPr varScale="1">
        <p:scale>
          <a:sx n="63" d="100"/>
          <a:sy n="63" d="100"/>
        </p:scale>
        <p:origin x="667" y="62"/>
      </p:cViewPr>
      <p:guideLst>
        <p:guide orient="horz" pos="2880"/>
        <p:guide pos="4608"/>
      </p:guideLst>
    </p:cSldViewPr>
  </p:slideViewPr>
  <p:notesTextViewPr>
    <p:cViewPr>
      <p:scale>
        <a:sx n="100" d="100"/>
        <a:sy n="100" d="100"/>
      </p:scale>
      <p:origin x="0" y="0"/>
    </p:cViewPr>
  </p:notesTextViewPr>
  <p:sorterViewPr>
    <p:cViewPr>
      <p:scale>
        <a:sx n="66" d="100"/>
        <a:sy n="66" d="100"/>
      </p:scale>
      <p:origin x="0" y="23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434999" cy="733108"/>
          </a:xfrm>
          <a:prstGeom prst="rect">
            <a:avLst/>
          </a:prstGeom>
        </p:spPr>
        <p:txBody>
          <a:bodyPr vert="horz" lIns="138550" tIns="69275" rIns="138550" bIns="69275" rtlCol="0"/>
          <a:lstStyle>
            <a:lvl1pPr algn="l" defTabSz="2058436" fontAlgn="auto">
              <a:spcBef>
                <a:spcPts val="0"/>
              </a:spcBef>
              <a:spcAft>
                <a:spcPts val="0"/>
              </a:spcAft>
              <a:defRPr sz="1800" smtClean="0">
                <a:latin typeface="+mn-lt"/>
                <a:cs typeface="+mn-cs"/>
              </a:defRPr>
            </a:lvl1pPr>
          </a:lstStyle>
          <a:p>
            <a:pPr>
              <a:defRPr/>
            </a:pPr>
            <a:endParaRPr lang="en-US"/>
          </a:p>
        </p:txBody>
      </p:sp>
      <p:sp>
        <p:nvSpPr>
          <p:cNvPr id="3" name="Date Placeholder 2"/>
          <p:cNvSpPr>
            <a:spLocks noGrp="1"/>
          </p:cNvSpPr>
          <p:nvPr>
            <p:ph type="dt" idx="1"/>
          </p:nvPr>
        </p:nvSpPr>
        <p:spPr>
          <a:xfrm>
            <a:off x="5797246" y="1"/>
            <a:ext cx="4434999" cy="733108"/>
          </a:xfrm>
          <a:prstGeom prst="rect">
            <a:avLst/>
          </a:prstGeom>
        </p:spPr>
        <p:txBody>
          <a:bodyPr vert="horz" lIns="138550" tIns="69275" rIns="138550" bIns="69275" rtlCol="0"/>
          <a:lstStyle>
            <a:lvl1pPr algn="r" defTabSz="2058436" fontAlgn="auto">
              <a:spcBef>
                <a:spcPts val="0"/>
              </a:spcBef>
              <a:spcAft>
                <a:spcPts val="0"/>
              </a:spcAft>
              <a:defRPr sz="1800" smtClean="0">
                <a:latin typeface="+mn-lt"/>
                <a:cs typeface="+mn-cs"/>
              </a:defRPr>
            </a:lvl1pPr>
          </a:lstStyle>
          <a:p>
            <a:pPr>
              <a:defRPr/>
            </a:pPr>
            <a:fld id="{C58A56E0-B3E8-42B2-8529-91238AEE8038}" type="datetimeFigureOut">
              <a:rPr lang="en-US"/>
              <a:pPr>
                <a:defRPr/>
              </a:pPr>
              <a:t>7/18/2025</a:t>
            </a:fld>
            <a:endParaRPr lang="en-US"/>
          </a:p>
        </p:txBody>
      </p:sp>
      <p:sp>
        <p:nvSpPr>
          <p:cNvPr id="4" name="Slide Image Placeholder 3"/>
          <p:cNvSpPr>
            <a:spLocks noGrp="1" noRot="1" noChangeAspect="1"/>
          </p:cNvSpPr>
          <p:nvPr>
            <p:ph type="sldImg" idx="2"/>
          </p:nvPr>
        </p:nvSpPr>
        <p:spPr>
          <a:xfrm>
            <a:off x="717550" y="1098550"/>
            <a:ext cx="8799513" cy="5499100"/>
          </a:xfrm>
          <a:prstGeom prst="rect">
            <a:avLst/>
          </a:prstGeom>
          <a:noFill/>
          <a:ln w="12700">
            <a:solidFill>
              <a:prstClr val="black"/>
            </a:solidFill>
          </a:ln>
        </p:spPr>
        <p:txBody>
          <a:bodyPr vert="horz" lIns="138550" tIns="69275" rIns="138550" bIns="69275" rtlCol="0" anchor="ctr"/>
          <a:lstStyle/>
          <a:p>
            <a:pPr lvl="0"/>
            <a:endParaRPr lang="en-US" noProof="0"/>
          </a:p>
        </p:txBody>
      </p:sp>
      <p:sp>
        <p:nvSpPr>
          <p:cNvPr id="5" name="Notes Placeholder 4"/>
          <p:cNvSpPr>
            <a:spLocks noGrp="1"/>
          </p:cNvSpPr>
          <p:nvPr>
            <p:ph type="body" sz="quarter" idx="3"/>
          </p:nvPr>
        </p:nvSpPr>
        <p:spPr>
          <a:xfrm>
            <a:off x="1023462" y="6964522"/>
            <a:ext cx="8187690" cy="6597968"/>
          </a:xfrm>
          <a:prstGeom prst="rect">
            <a:avLst/>
          </a:prstGeom>
        </p:spPr>
        <p:txBody>
          <a:bodyPr vert="horz" lIns="138550" tIns="69275" rIns="138550" bIns="6927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13926498"/>
            <a:ext cx="4434999" cy="733108"/>
          </a:xfrm>
          <a:prstGeom prst="rect">
            <a:avLst/>
          </a:prstGeom>
        </p:spPr>
        <p:txBody>
          <a:bodyPr vert="horz" lIns="138550" tIns="69275" rIns="138550" bIns="69275" rtlCol="0" anchor="b"/>
          <a:lstStyle>
            <a:lvl1pPr algn="l" defTabSz="2058436" fontAlgn="auto">
              <a:spcBef>
                <a:spcPts val="0"/>
              </a:spcBef>
              <a:spcAft>
                <a:spcPts val="0"/>
              </a:spcAft>
              <a:defRPr sz="18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5797246" y="13926498"/>
            <a:ext cx="4434999" cy="733108"/>
          </a:xfrm>
          <a:prstGeom prst="rect">
            <a:avLst/>
          </a:prstGeom>
        </p:spPr>
        <p:txBody>
          <a:bodyPr vert="horz" lIns="138550" tIns="69275" rIns="138550" bIns="69275" rtlCol="0" anchor="b"/>
          <a:lstStyle>
            <a:lvl1pPr algn="r" defTabSz="2058436" fontAlgn="auto">
              <a:spcBef>
                <a:spcPts val="0"/>
              </a:spcBef>
              <a:spcAft>
                <a:spcPts val="0"/>
              </a:spcAft>
              <a:defRPr sz="1800" smtClean="0">
                <a:latin typeface="+mn-lt"/>
                <a:cs typeface="+mn-cs"/>
              </a:defRPr>
            </a:lvl1pPr>
          </a:lstStyle>
          <a:p>
            <a:pPr>
              <a:defRPr/>
            </a:pPr>
            <a:fld id="{EB0D09A3-0FBD-4FA9-9BCE-C4503C747B90}" type="slidenum">
              <a:rPr lang="en-US"/>
              <a:pPr>
                <a:defRPr/>
              </a:pPr>
              <a:t>‹#›</a:t>
            </a:fld>
            <a:endParaRPr lang="en-US"/>
          </a:p>
        </p:txBody>
      </p:sp>
    </p:spTree>
    <p:extLst>
      <p:ext uri="{BB962C8B-B14F-4D97-AF65-F5344CB8AC3E}">
        <p14:creationId xmlns:p14="http://schemas.microsoft.com/office/powerpoint/2010/main" val="1390276476"/>
      </p:ext>
    </p:extLst>
  </p:cSld>
  <p:clrMap bg1="lt1" tx1="dk1" bg2="lt2" tx2="dk2" accent1="accent1" accent2="accent2" accent3="accent3" accent4="accent4" accent5="accent5" accent6="accent6" hlink="hlink" folHlink="folHlink"/>
  <p:notesStyle>
    <a:lvl1pPr algn="l" defTabSz="1357313" rtl="0" fontAlgn="base">
      <a:spcBef>
        <a:spcPct val="30000"/>
      </a:spcBef>
      <a:spcAft>
        <a:spcPct val="0"/>
      </a:spcAft>
      <a:defRPr kern="1200">
        <a:solidFill>
          <a:schemeClr val="tx1"/>
        </a:solidFill>
        <a:latin typeface="+mn-lt"/>
        <a:ea typeface="+mn-ea"/>
        <a:cs typeface="+mn-cs"/>
      </a:defRPr>
    </a:lvl1pPr>
    <a:lvl2pPr marL="677863" algn="l" defTabSz="1357313" rtl="0" fontAlgn="base">
      <a:spcBef>
        <a:spcPct val="30000"/>
      </a:spcBef>
      <a:spcAft>
        <a:spcPct val="0"/>
      </a:spcAft>
      <a:defRPr kern="1200">
        <a:solidFill>
          <a:schemeClr val="tx1"/>
        </a:solidFill>
        <a:latin typeface="+mn-lt"/>
        <a:ea typeface="+mn-ea"/>
        <a:cs typeface="+mn-cs"/>
      </a:defRPr>
    </a:lvl2pPr>
    <a:lvl3pPr marL="1357313" algn="l" defTabSz="1357313" rtl="0" fontAlgn="base">
      <a:spcBef>
        <a:spcPct val="30000"/>
      </a:spcBef>
      <a:spcAft>
        <a:spcPct val="0"/>
      </a:spcAft>
      <a:defRPr kern="1200">
        <a:solidFill>
          <a:schemeClr val="tx1"/>
        </a:solidFill>
        <a:latin typeface="+mn-lt"/>
        <a:ea typeface="+mn-ea"/>
        <a:cs typeface="+mn-cs"/>
      </a:defRPr>
    </a:lvl3pPr>
    <a:lvl4pPr marL="2036763" algn="l" defTabSz="1357313" rtl="0" fontAlgn="base">
      <a:spcBef>
        <a:spcPct val="30000"/>
      </a:spcBef>
      <a:spcAft>
        <a:spcPct val="0"/>
      </a:spcAft>
      <a:defRPr kern="1200">
        <a:solidFill>
          <a:schemeClr val="tx1"/>
        </a:solidFill>
        <a:latin typeface="+mn-lt"/>
        <a:ea typeface="+mn-ea"/>
        <a:cs typeface="+mn-cs"/>
      </a:defRPr>
    </a:lvl4pPr>
    <a:lvl5pPr marL="2716213" algn="l" defTabSz="1357313" rtl="0" fontAlgn="base">
      <a:spcBef>
        <a:spcPct val="30000"/>
      </a:spcBef>
      <a:spcAft>
        <a:spcPct val="0"/>
      </a:spcAft>
      <a:defRPr kern="1200">
        <a:solidFill>
          <a:schemeClr val="tx1"/>
        </a:solidFill>
        <a:latin typeface="+mn-lt"/>
        <a:ea typeface="+mn-ea"/>
        <a:cs typeface="+mn-cs"/>
      </a:defRPr>
    </a:lvl5pPr>
    <a:lvl6pPr marL="3396310" algn="l" defTabSz="1358524" rtl="0" eaLnBrk="1" latinLnBrk="0" hangingPunct="1">
      <a:defRPr sz="1800" kern="1200">
        <a:solidFill>
          <a:schemeClr val="tx1"/>
        </a:solidFill>
        <a:latin typeface="+mn-lt"/>
        <a:ea typeface="+mn-ea"/>
        <a:cs typeface="+mn-cs"/>
      </a:defRPr>
    </a:lvl6pPr>
    <a:lvl7pPr marL="4075572" algn="l" defTabSz="1358524" rtl="0" eaLnBrk="1" latinLnBrk="0" hangingPunct="1">
      <a:defRPr sz="1800" kern="1200">
        <a:solidFill>
          <a:schemeClr val="tx1"/>
        </a:solidFill>
        <a:latin typeface="+mn-lt"/>
        <a:ea typeface="+mn-ea"/>
        <a:cs typeface="+mn-cs"/>
      </a:defRPr>
    </a:lvl7pPr>
    <a:lvl8pPr marL="4754834" algn="l" defTabSz="1358524" rtl="0" eaLnBrk="1" latinLnBrk="0" hangingPunct="1">
      <a:defRPr sz="1800" kern="1200">
        <a:solidFill>
          <a:schemeClr val="tx1"/>
        </a:solidFill>
        <a:latin typeface="+mn-lt"/>
        <a:ea typeface="+mn-ea"/>
        <a:cs typeface="+mn-cs"/>
      </a:defRPr>
    </a:lvl8pPr>
    <a:lvl9pPr marL="5434096" algn="l" defTabSz="1358524"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Transwat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840568"/>
            <a:ext cx="12435840" cy="1960033"/>
          </a:xfrm>
        </p:spPr>
        <p:txBody>
          <a:bodyPr/>
          <a:lstStyle/>
          <a:p>
            <a:r>
              <a:rPr lang="en-US"/>
              <a:t>Click to edit Master title style</a:t>
            </a:r>
          </a:p>
        </p:txBody>
      </p:sp>
      <p:sp>
        <p:nvSpPr>
          <p:cNvPr id="3" name="Subtitle 2"/>
          <p:cNvSpPr>
            <a:spLocks noGrp="1"/>
          </p:cNvSpPr>
          <p:nvPr>
            <p:ph type="subTitle" idx="1"/>
          </p:nvPr>
        </p:nvSpPr>
        <p:spPr>
          <a:xfrm>
            <a:off x="2194560" y="5181600"/>
            <a:ext cx="10241280" cy="2336800"/>
          </a:xfrm>
        </p:spPr>
        <p:txBody>
          <a:bodyPr/>
          <a:lstStyle>
            <a:lvl1pPr marL="0" indent="0" algn="ctr">
              <a:buNone/>
              <a:defRPr>
                <a:solidFill>
                  <a:schemeClr val="tx1">
                    <a:tint val="75000"/>
                  </a:schemeClr>
                </a:solidFill>
              </a:defRPr>
            </a:lvl1pPr>
            <a:lvl2pPr marL="679262" indent="0" algn="ctr">
              <a:buNone/>
              <a:defRPr>
                <a:solidFill>
                  <a:schemeClr val="tx1">
                    <a:tint val="75000"/>
                  </a:schemeClr>
                </a:solidFill>
              </a:defRPr>
            </a:lvl2pPr>
            <a:lvl3pPr marL="1358524" indent="0" algn="ctr">
              <a:buNone/>
              <a:defRPr>
                <a:solidFill>
                  <a:schemeClr val="tx1">
                    <a:tint val="75000"/>
                  </a:schemeClr>
                </a:solidFill>
              </a:defRPr>
            </a:lvl3pPr>
            <a:lvl4pPr marL="2037786" indent="0" algn="ctr">
              <a:buNone/>
              <a:defRPr>
                <a:solidFill>
                  <a:schemeClr val="tx1">
                    <a:tint val="75000"/>
                  </a:schemeClr>
                </a:solidFill>
              </a:defRPr>
            </a:lvl4pPr>
            <a:lvl5pPr marL="2717048" indent="0" algn="ctr">
              <a:buNone/>
              <a:defRPr>
                <a:solidFill>
                  <a:schemeClr val="tx1">
                    <a:tint val="75000"/>
                  </a:schemeClr>
                </a:solidFill>
              </a:defRPr>
            </a:lvl5pPr>
            <a:lvl6pPr marL="3396310" indent="0" algn="ctr">
              <a:buNone/>
              <a:defRPr>
                <a:solidFill>
                  <a:schemeClr val="tx1">
                    <a:tint val="75000"/>
                  </a:schemeClr>
                </a:solidFill>
              </a:defRPr>
            </a:lvl6pPr>
            <a:lvl7pPr marL="4075572" indent="0" algn="ctr">
              <a:buNone/>
              <a:defRPr>
                <a:solidFill>
                  <a:schemeClr val="tx1">
                    <a:tint val="75000"/>
                  </a:schemeClr>
                </a:solidFill>
              </a:defRPr>
            </a:lvl7pPr>
            <a:lvl8pPr marL="4754834" indent="0" algn="ctr">
              <a:buNone/>
              <a:defRPr>
                <a:solidFill>
                  <a:schemeClr val="tx1">
                    <a:tint val="75000"/>
                  </a:schemeClr>
                </a:solidFill>
              </a:defRPr>
            </a:lvl8pPr>
            <a:lvl9pPr marL="54340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12AB5D7-AF11-4D44-ABFF-E113DFC040F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52BBAD1-A7D3-4364-913B-7852F7F8C43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66185"/>
            <a:ext cx="329184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366185"/>
            <a:ext cx="963168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F27FBE-8862-4323-9A17-6FAD2A5FD59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496484"/>
            <a:ext cx="10972800" cy="318346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828800" y="4802717"/>
            <a:ext cx="10972800" cy="220768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7/18/2025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13877244"/>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7/18/2025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81509002"/>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279653"/>
            <a:ext cx="12618720" cy="3803649"/>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998221" y="6119286"/>
            <a:ext cx="12618720" cy="2000249"/>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7/18/2025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60951400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2434167"/>
            <a:ext cx="621792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434167"/>
            <a:ext cx="621792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7/18/2025</a:t>
            </a:fld>
            <a:endParaRPr lang="en-US"/>
          </a:p>
        </p:txBody>
      </p:sp>
      <p:sp>
        <p:nvSpPr>
          <p:cNvPr id="6" name="Footer Placeholder 5"/>
          <p:cNvSpPr>
            <a:spLocks noGrp="1"/>
          </p:cNvSpPr>
          <p:nvPr>
            <p:ph type="ftr" sz="quarter" idx="11"/>
          </p:nvPr>
        </p:nvSpPr>
        <p:spPr/>
        <p:txBody>
          <a:bodyPr/>
          <a:lstStyle/>
          <a:p>
            <a:r>
              <a:rPr lang="en-US" dirty="0"/>
              <a:t>Transwat</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86686064"/>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86836"/>
            <a:ext cx="12618720" cy="1767417"/>
          </a:xfrm>
        </p:spPr>
        <p:txBody>
          <a:bodyPr/>
          <a:lstStyle/>
          <a:p>
            <a:r>
              <a:rPr lang="en-US"/>
              <a:t>Click to edit Master title style</a:t>
            </a:r>
          </a:p>
        </p:txBody>
      </p:sp>
      <p:sp>
        <p:nvSpPr>
          <p:cNvPr id="3" name="Text Placeholder 2"/>
          <p:cNvSpPr>
            <a:spLocks noGrp="1"/>
          </p:cNvSpPr>
          <p:nvPr>
            <p:ph type="body" idx="1"/>
          </p:nvPr>
        </p:nvSpPr>
        <p:spPr>
          <a:xfrm>
            <a:off x="1007747" y="2241551"/>
            <a:ext cx="6189344" cy="1098549"/>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07747" y="3340100"/>
            <a:ext cx="6189344"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1" y="2241551"/>
            <a:ext cx="6219826" cy="1098549"/>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406641" y="3340100"/>
            <a:ext cx="6219826"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7/18/2025</a:t>
            </a:fld>
            <a:endParaRPr lang="en-US"/>
          </a:p>
        </p:txBody>
      </p:sp>
      <p:sp>
        <p:nvSpPr>
          <p:cNvPr id="8" name="Footer Placeholder 7"/>
          <p:cNvSpPr>
            <a:spLocks noGrp="1"/>
          </p:cNvSpPr>
          <p:nvPr>
            <p:ph type="ftr" sz="quarter" idx="11"/>
          </p:nvPr>
        </p:nvSpPr>
        <p:spPr/>
        <p:txBody>
          <a:bodyPr/>
          <a:lstStyle/>
          <a:p>
            <a:r>
              <a:rPr lang="en-US" dirty="0"/>
              <a:t>Transwat</a:t>
            </a:r>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22598402"/>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7/18/2025</a:t>
            </a:fld>
            <a:endParaRPr lang="en-US"/>
          </a:p>
        </p:txBody>
      </p:sp>
      <p:sp>
        <p:nvSpPr>
          <p:cNvPr id="4" name="Footer Placeholder 3"/>
          <p:cNvSpPr>
            <a:spLocks noGrp="1"/>
          </p:cNvSpPr>
          <p:nvPr>
            <p:ph type="ftr" sz="quarter" idx="11"/>
          </p:nvPr>
        </p:nvSpPr>
        <p:spPr/>
        <p:txBody>
          <a:bodyPr/>
          <a:lstStyle/>
          <a:p>
            <a:r>
              <a:rPr lang="en-US" dirty="0"/>
              <a:t>Transwat</a:t>
            </a:r>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1617204"/>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7/18/2025</a:t>
            </a:fld>
            <a:endParaRPr lang="en-US"/>
          </a:p>
        </p:txBody>
      </p:sp>
      <p:sp>
        <p:nvSpPr>
          <p:cNvPr id="3" name="Footer Placeholder 2"/>
          <p:cNvSpPr>
            <a:spLocks noGrp="1"/>
          </p:cNvSpPr>
          <p:nvPr>
            <p:ph type="ftr" sz="quarter" idx="11"/>
          </p:nvPr>
        </p:nvSpPr>
        <p:spPr/>
        <p:txBody>
          <a:bodyPr/>
          <a:lstStyle/>
          <a:p>
            <a:r>
              <a:rPr lang="en-US" dirty="0"/>
              <a:t>Transwat</a:t>
            </a:r>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80473185"/>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609600"/>
            <a:ext cx="4718685"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219826" y="1316569"/>
            <a:ext cx="7406640" cy="64981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743200"/>
            <a:ext cx="4718685" cy="5082117"/>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7/18/2025</a:t>
            </a:fld>
            <a:endParaRPr lang="en-US"/>
          </a:p>
        </p:txBody>
      </p:sp>
      <p:sp>
        <p:nvSpPr>
          <p:cNvPr id="6" name="Footer Placeholder 5"/>
          <p:cNvSpPr>
            <a:spLocks noGrp="1"/>
          </p:cNvSpPr>
          <p:nvPr>
            <p:ph type="ftr" sz="quarter" idx="11"/>
          </p:nvPr>
        </p:nvSpPr>
        <p:spPr/>
        <p:txBody>
          <a:bodyPr/>
          <a:lstStyle/>
          <a:p>
            <a:r>
              <a:rPr lang="en-US" dirty="0"/>
              <a:t>Transwat</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25377746"/>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5D49D2-428E-41A8-93CF-FD9E7B7C647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609600"/>
            <a:ext cx="4718685"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219826" y="1316569"/>
            <a:ext cx="7406640" cy="6498167"/>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007746" y="2743200"/>
            <a:ext cx="4718685" cy="5082117"/>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7/18/2025</a:t>
            </a:fld>
            <a:endParaRPr lang="en-US"/>
          </a:p>
        </p:txBody>
      </p:sp>
      <p:sp>
        <p:nvSpPr>
          <p:cNvPr id="6" name="Footer Placeholder 5"/>
          <p:cNvSpPr>
            <a:spLocks noGrp="1"/>
          </p:cNvSpPr>
          <p:nvPr>
            <p:ph type="ftr" sz="quarter" idx="11"/>
          </p:nvPr>
        </p:nvSpPr>
        <p:spPr/>
        <p:txBody>
          <a:bodyPr/>
          <a:lstStyle/>
          <a:p>
            <a:r>
              <a:rPr lang="en-US" dirty="0"/>
              <a:t>Transwat</a:t>
            </a:r>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248307460"/>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7/18/2025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85486339"/>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486834"/>
            <a:ext cx="3154680" cy="77491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1" y="486834"/>
            <a:ext cx="9281160"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7/18/2025</a:t>
            </a:fld>
            <a:endParaRPr lang="en-US"/>
          </a:p>
        </p:txBody>
      </p:sp>
      <p:sp>
        <p:nvSpPr>
          <p:cNvPr id="5" name="Footer Placeholder 4"/>
          <p:cNvSpPr>
            <a:spLocks noGrp="1"/>
          </p:cNvSpPr>
          <p:nvPr>
            <p:ph type="ftr" sz="quarter" idx="11"/>
          </p:nvPr>
        </p:nvSpPr>
        <p:spPr/>
        <p:txBody>
          <a:bodyPr/>
          <a:lstStyle/>
          <a:p>
            <a:r>
              <a:rPr lang="en-US" dirty="0"/>
              <a:t>Transwat</a:t>
            </a:r>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51666412"/>
      </p:ext>
    </p:extLst>
  </p:cSld>
  <p:clrMapOvr>
    <a:masterClrMapping/>
  </p:clrMapOvr>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6152" name="Rectangle 8"/>
          <p:cNvSpPr>
            <a:spLocks noGrp="1" noChangeArrowheads="1"/>
          </p:cNvSpPr>
          <p:nvPr>
            <p:ph type="subTitle" idx="1"/>
          </p:nvPr>
        </p:nvSpPr>
        <p:spPr>
          <a:xfrm>
            <a:off x="7477760" y="3903664"/>
            <a:ext cx="6421120" cy="2428875"/>
          </a:xfrm>
        </p:spPr>
        <p:txBody>
          <a:bodyPr anchor="b"/>
          <a:lstStyle>
            <a:lvl1pPr marL="0" indent="0">
              <a:buFont typeface="Wingdings" panose="05000000000000000000" pitchFamily="2" charset="2"/>
              <a:buNone/>
              <a:defRPr>
                <a:solidFill>
                  <a:schemeClr val="tx2"/>
                </a:solidFill>
              </a:defRPr>
            </a:lvl1pPr>
          </a:lstStyle>
          <a:p>
            <a:r>
              <a:rPr lang="en-US"/>
              <a:t>Click to edit Master subtitle style</a:t>
            </a:r>
          </a:p>
        </p:txBody>
      </p:sp>
      <p:sp>
        <p:nvSpPr>
          <p:cNvPr id="5" name="Rectangle 9"/>
          <p:cNvSpPr>
            <a:spLocks noGrp="1" noChangeArrowheads="1"/>
          </p:cNvSpPr>
          <p:nvPr>
            <p:ph type="dt" sz="quarter" idx="10"/>
          </p:nvPr>
        </p:nvSpPr>
        <p:spPr/>
        <p:txBody>
          <a:bodyPr/>
          <a:lstStyle>
            <a:lvl1pPr>
              <a:defRPr>
                <a:solidFill>
                  <a:schemeClr val="bg1"/>
                </a:solidFill>
              </a:defRPr>
            </a:lvl1pPr>
          </a:lstStyle>
          <a:p>
            <a:pPr>
              <a:defRPr/>
            </a:pPr>
            <a:endParaRPr lang="en-US"/>
          </a:p>
        </p:txBody>
      </p:sp>
      <p:sp>
        <p:nvSpPr>
          <p:cNvPr id="6" name="Rectangle 10"/>
          <p:cNvSpPr>
            <a:spLocks noGrp="1" noChangeArrowheads="1"/>
          </p:cNvSpPr>
          <p:nvPr>
            <p:ph type="ftr" sz="quarter" idx="11"/>
          </p:nvPr>
        </p:nvSpPr>
        <p:spPr/>
        <p:txBody>
          <a:bodyPr/>
          <a:lstStyle>
            <a:lvl1pPr algn="r">
              <a:defRPr/>
            </a:lvl1pPr>
          </a:lstStyle>
          <a:p>
            <a:pPr>
              <a:defRPr/>
            </a:pPr>
            <a:r>
              <a:rPr lang="en-US" dirty="0"/>
              <a:t>Transwat</a:t>
            </a:r>
          </a:p>
        </p:txBody>
      </p:sp>
      <p:sp>
        <p:nvSpPr>
          <p:cNvPr id="7" name="Rectangle 11"/>
          <p:cNvSpPr>
            <a:spLocks noGrp="1" noChangeArrowheads="1"/>
          </p:cNvSpPr>
          <p:nvPr>
            <p:ph type="sldNum" sz="quarter" idx="12"/>
          </p:nvPr>
        </p:nvSpPr>
        <p:spPr>
          <a:xfrm>
            <a:off x="121922" y="8331202"/>
            <a:ext cx="941493" cy="652463"/>
          </a:xfrm>
        </p:spPr>
        <p:txBody>
          <a:bodyPr anchorCtr="0"/>
          <a:lstStyle>
            <a:lvl1pPr>
              <a:defRPr smtClean="0"/>
            </a:lvl1pPr>
          </a:lstStyle>
          <a:p>
            <a:pPr>
              <a:defRPr/>
            </a:pPr>
            <a:fld id="{04903B13-4EC3-4E99-87B1-C4BB172532CF}" type="slidenum">
              <a:rPr lang="en-US"/>
              <a:t>‹#›</a:t>
            </a:fld>
            <a:endParaRPr lang="en-US"/>
          </a:p>
        </p:txBody>
      </p:sp>
    </p:spTree>
    <p:extLst>
      <p:ext uri="{BB962C8B-B14F-4D97-AF65-F5344CB8AC3E}">
        <p14:creationId xmlns:p14="http://schemas.microsoft.com/office/powerpoint/2010/main" val="1897570794"/>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875867"/>
            <a:ext cx="12435840" cy="1816100"/>
          </a:xfrm>
        </p:spPr>
        <p:txBody>
          <a:bodyPr anchor="t"/>
          <a:lstStyle>
            <a:lvl1pPr algn="l">
              <a:defRPr sz="5900" b="1" cap="all"/>
            </a:lvl1pPr>
          </a:lstStyle>
          <a:p>
            <a:r>
              <a:rPr lang="en-US"/>
              <a:t>Click to edit Master title style</a:t>
            </a:r>
          </a:p>
        </p:txBody>
      </p:sp>
      <p:sp>
        <p:nvSpPr>
          <p:cNvPr id="3" name="Text Placeholder 2"/>
          <p:cNvSpPr>
            <a:spLocks noGrp="1"/>
          </p:cNvSpPr>
          <p:nvPr>
            <p:ph type="body" idx="1"/>
          </p:nvPr>
        </p:nvSpPr>
        <p:spPr>
          <a:xfrm>
            <a:off x="1155701" y="3875618"/>
            <a:ext cx="12435840" cy="2000249"/>
          </a:xfrm>
        </p:spPr>
        <p:txBody>
          <a:bodyPr anchor="b"/>
          <a:lstStyle>
            <a:lvl1pPr marL="0" indent="0">
              <a:buNone/>
              <a:defRPr sz="3000">
                <a:solidFill>
                  <a:schemeClr val="tx1">
                    <a:tint val="75000"/>
                  </a:schemeClr>
                </a:solidFill>
              </a:defRPr>
            </a:lvl1pPr>
            <a:lvl2pPr marL="679262" indent="0">
              <a:buNone/>
              <a:defRPr sz="2700">
                <a:solidFill>
                  <a:schemeClr val="tx1">
                    <a:tint val="75000"/>
                  </a:schemeClr>
                </a:solidFill>
              </a:defRPr>
            </a:lvl2pPr>
            <a:lvl3pPr marL="1358524" indent="0">
              <a:buNone/>
              <a:defRPr sz="2400">
                <a:solidFill>
                  <a:schemeClr val="tx1">
                    <a:tint val="75000"/>
                  </a:schemeClr>
                </a:solidFill>
              </a:defRPr>
            </a:lvl3pPr>
            <a:lvl4pPr marL="2037786" indent="0">
              <a:buNone/>
              <a:defRPr sz="2100">
                <a:solidFill>
                  <a:schemeClr val="tx1">
                    <a:tint val="75000"/>
                  </a:schemeClr>
                </a:solidFill>
              </a:defRPr>
            </a:lvl4pPr>
            <a:lvl5pPr marL="2717048" indent="0">
              <a:buNone/>
              <a:defRPr sz="2100">
                <a:solidFill>
                  <a:schemeClr val="tx1">
                    <a:tint val="75000"/>
                  </a:schemeClr>
                </a:solidFill>
              </a:defRPr>
            </a:lvl5pPr>
            <a:lvl6pPr marL="3396310" indent="0">
              <a:buNone/>
              <a:defRPr sz="2100">
                <a:solidFill>
                  <a:schemeClr val="tx1">
                    <a:tint val="75000"/>
                  </a:schemeClr>
                </a:solidFill>
              </a:defRPr>
            </a:lvl6pPr>
            <a:lvl7pPr marL="4075572" indent="0">
              <a:buNone/>
              <a:defRPr sz="2100">
                <a:solidFill>
                  <a:schemeClr val="tx1">
                    <a:tint val="75000"/>
                  </a:schemeClr>
                </a:solidFill>
              </a:defRPr>
            </a:lvl7pPr>
            <a:lvl8pPr marL="4754834" indent="0">
              <a:buNone/>
              <a:defRPr sz="2100">
                <a:solidFill>
                  <a:schemeClr val="tx1">
                    <a:tint val="75000"/>
                  </a:schemeClr>
                </a:solidFill>
              </a:defRPr>
            </a:lvl8pPr>
            <a:lvl9pPr marL="5434096"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098626-D706-4216-84FB-73129D38001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2133601"/>
            <a:ext cx="6461760" cy="6034617"/>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37120" y="2133601"/>
            <a:ext cx="6461760" cy="6034617"/>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595A653-F476-458E-A68A-B574375DA76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2046817"/>
            <a:ext cx="6464301" cy="853016"/>
          </a:xfrm>
        </p:spPr>
        <p:txBody>
          <a:bodyPr anchor="b"/>
          <a:lstStyle>
            <a:lvl1pPr marL="0" indent="0">
              <a:buNone/>
              <a:defRPr sz="3600" b="1"/>
            </a:lvl1pPr>
            <a:lvl2pPr marL="679262" indent="0">
              <a:buNone/>
              <a:defRPr sz="3000" b="1"/>
            </a:lvl2pPr>
            <a:lvl3pPr marL="1358524" indent="0">
              <a:buNone/>
              <a:defRPr sz="2700" b="1"/>
            </a:lvl3pPr>
            <a:lvl4pPr marL="2037786" indent="0">
              <a:buNone/>
              <a:defRPr sz="2400" b="1"/>
            </a:lvl4pPr>
            <a:lvl5pPr marL="2717048" indent="0">
              <a:buNone/>
              <a:defRPr sz="2400" b="1"/>
            </a:lvl5pPr>
            <a:lvl6pPr marL="3396310" indent="0">
              <a:buNone/>
              <a:defRPr sz="2400" b="1"/>
            </a:lvl6pPr>
            <a:lvl7pPr marL="4075572" indent="0">
              <a:buNone/>
              <a:defRPr sz="2400" b="1"/>
            </a:lvl7pPr>
            <a:lvl8pPr marL="4754834" indent="0">
              <a:buNone/>
              <a:defRPr sz="2400" b="1"/>
            </a:lvl8pPr>
            <a:lvl9pPr marL="5434096" indent="0">
              <a:buNone/>
              <a:defRPr sz="2400" b="1"/>
            </a:lvl9pPr>
          </a:lstStyle>
          <a:p>
            <a:pPr lvl="0"/>
            <a:r>
              <a:rPr lang="en-US"/>
              <a:t>Click to edit Master text styles</a:t>
            </a:r>
          </a:p>
        </p:txBody>
      </p:sp>
      <p:sp>
        <p:nvSpPr>
          <p:cNvPr id="4" name="Content Placeholder 3"/>
          <p:cNvSpPr>
            <a:spLocks noGrp="1"/>
          </p:cNvSpPr>
          <p:nvPr>
            <p:ph sz="half" idx="2"/>
          </p:nvPr>
        </p:nvSpPr>
        <p:spPr>
          <a:xfrm>
            <a:off x="731520" y="2899833"/>
            <a:ext cx="6464301" cy="5268384"/>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1" y="2046817"/>
            <a:ext cx="6466840" cy="853016"/>
          </a:xfrm>
        </p:spPr>
        <p:txBody>
          <a:bodyPr anchor="b"/>
          <a:lstStyle>
            <a:lvl1pPr marL="0" indent="0">
              <a:buNone/>
              <a:defRPr sz="3600" b="1"/>
            </a:lvl1pPr>
            <a:lvl2pPr marL="679262" indent="0">
              <a:buNone/>
              <a:defRPr sz="3000" b="1"/>
            </a:lvl2pPr>
            <a:lvl3pPr marL="1358524" indent="0">
              <a:buNone/>
              <a:defRPr sz="2700" b="1"/>
            </a:lvl3pPr>
            <a:lvl4pPr marL="2037786" indent="0">
              <a:buNone/>
              <a:defRPr sz="2400" b="1"/>
            </a:lvl4pPr>
            <a:lvl5pPr marL="2717048" indent="0">
              <a:buNone/>
              <a:defRPr sz="2400" b="1"/>
            </a:lvl5pPr>
            <a:lvl6pPr marL="3396310" indent="0">
              <a:buNone/>
              <a:defRPr sz="2400" b="1"/>
            </a:lvl6pPr>
            <a:lvl7pPr marL="4075572" indent="0">
              <a:buNone/>
              <a:defRPr sz="2400" b="1"/>
            </a:lvl7pPr>
            <a:lvl8pPr marL="4754834" indent="0">
              <a:buNone/>
              <a:defRPr sz="2400" b="1"/>
            </a:lvl8pPr>
            <a:lvl9pPr marL="5434096"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432041" y="2899833"/>
            <a:ext cx="6466840" cy="5268384"/>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072AE87-376C-4ADC-8648-2D064F5E25E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AA4057A-4782-4D1A-87D4-E2F64038B18D}"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64067"/>
            <a:ext cx="4813301" cy="1549400"/>
          </a:xfrm>
        </p:spPr>
        <p:txBody>
          <a:bodyPr anchor="b"/>
          <a:lstStyle>
            <a:lvl1pPr algn="l">
              <a:defRPr sz="3000" b="1"/>
            </a:lvl1pPr>
          </a:lstStyle>
          <a:p>
            <a:r>
              <a:rPr lang="en-US"/>
              <a:t>Click to edit Master title style</a:t>
            </a:r>
          </a:p>
        </p:txBody>
      </p:sp>
      <p:sp>
        <p:nvSpPr>
          <p:cNvPr id="3" name="Content Placeholder 2"/>
          <p:cNvSpPr>
            <a:spLocks noGrp="1"/>
          </p:cNvSpPr>
          <p:nvPr>
            <p:ph idx="1"/>
          </p:nvPr>
        </p:nvSpPr>
        <p:spPr>
          <a:xfrm>
            <a:off x="5720080" y="364067"/>
            <a:ext cx="8178800" cy="7804151"/>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1" y="1913467"/>
            <a:ext cx="4813301" cy="6254751"/>
          </a:xfrm>
        </p:spPr>
        <p:txBody>
          <a:bodyPr/>
          <a:lstStyle>
            <a:lvl1pPr marL="0" indent="0">
              <a:buNone/>
              <a:defRPr sz="2100"/>
            </a:lvl1pPr>
            <a:lvl2pPr marL="679262" indent="0">
              <a:buNone/>
              <a:defRPr sz="1800"/>
            </a:lvl2pPr>
            <a:lvl3pPr marL="1358524" indent="0">
              <a:buNone/>
              <a:defRPr sz="1500"/>
            </a:lvl3pPr>
            <a:lvl4pPr marL="2037786" indent="0">
              <a:buNone/>
              <a:defRPr sz="1300"/>
            </a:lvl4pPr>
            <a:lvl5pPr marL="2717048" indent="0">
              <a:buNone/>
              <a:defRPr sz="1300"/>
            </a:lvl5pPr>
            <a:lvl6pPr marL="3396310" indent="0">
              <a:buNone/>
              <a:defRPr sz="1300"/>
            </a:lvl6pPr>
            <a:lvl7pPr marL="4075572" indent="0">
              <a:buNone/>
              <a:defRPr sz="1300"/>
            </a:lvl7pPr>
            <a:lvl8pPr marL="4754834" indent="0">
              <a:buNone/>
              <a:defRPr sz="1300"/>
            </a:lvl8pPr>
            <a:lvl9pPr marL="5434096" indent="0">
              <a:buNone/>
              <a:defRPr sz="1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EDBF9D-BE58-485A-8171-F14C2C6970F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6400800"/>
            <a:ext cx="8778240" cy="755651"/>
          </a:xfrm>
        </p:spPr>
        <p:txBody>
          <a:bodyPr anchor="b"/>
          <a:lstStyle>
            <a:lvl1pPr algn="l">
              <a:defRPr sz="3000" b="1"/>
            </a:lvl1pPr>
          </a:lstStyle>
          <a:p>
            <a:r>
              <a:rPr lang="en-US"/>
              <a:t>Click to edit Master title style</a:t>
            </a:r>
          </a:p>
        </p:txBody>
      </p:sp>
      <p:sp>
        <p:nvSpPr>
          <p:cNvPr id="3" name="Picture Placeholder 2"/>
          <p:cNvSpPr>
            <a:spLocks noGrp="1"/>
          </p:cNvSpPr>
          <p:nvPr>
            <p:ph type="pic" idx="1"/>
          </p:nvPr>
        </p:nvSpPr>
        <p:spPr>
          <a:xfrm>
            <a:off x="2867661" y="817033"/>
            <a:ext cx="8778240" cy="5486400"/>
          </a:xfrm>
        </p:spPr>
        <p:txBody>
          <a:bodyPr rtlCol="0">
            <a:normAutofit/>
          </a:bodyPr>
          <a:lstStyle>
            <a:lvl1pPr marL="0" indent="0">
              <a:buNone/>
              <a:defRPr sz="4800"/>
            </a:lvl1pPr>
            <a:lvl2pPr marL="679262" indent="0">
              <a:buNone/>
              <a:defRPr sz="4200"/>
            </a:lvl2pPr>
            <a:lvl3pPr marL="1358524" indent="0">
              <a:buNone/>
              <a:defRPr sz="3600"/>
            </a:lvl3pPr>
            <a:lvl4pPr marL="2037786" indent="0">
              <a:buNone/>
              <a:defRPr sz="3000"/>
            </a:lvl4pPr>
            <a:lvl5pPr marL="2717048" indent="0">
              <a:buNone/>
              <a:defRPr sz="3000"/>
            </a:lvl5pPr>
            <a:lvl6pPr marL="3396310" indent="0">
              <a:buNone/>
              <a:defRPr sz="3000"/>
            </a:lvl6pPr>
            <a:lvl7pPr marL="4075572" indent="0">
              <a:buNone/>
              <a:defRPr sz="3000"/>
            </a:lvl7pPr>
            <a:lvl8pPr marL="4754834" indent="0">
              <a:buNone/>
              <a:defRPr sz="3000"/>
            </a:lvl8pPr>
            <a:lvl9pPr marL="5434096" indent="0">
              <a:buNone/>
              <a:defRPr sz="3000"/>
            </a:lvl9pPr>
          </a:lstStyle>
          <a:p>
            <a:pPr lvl="0"/>
            <a:endParaRPr lang="en-US" noProof="0"/>
          </a:p>
        </p:txBody>
      </p:sp>
      <p:sp>
        <p:nvSpPr>
          <p:cNvPr id="4" name="Text Placeholder 3"/>
          <p:cNvSpPr>
            <a:spLocks noGrp="1"/>
          </p:cNvSpPr>
          <p:nvPr>
            <p:ph type="body" sz="half" idx="2"/>
          </p:nvPr>
        </p:nvSpPr>
        <p:spPr>
          <a:xfrm>
            <a:off x="2867661" y="7156451"/>
            <a:ext cx="8778240" cy="1073149"/>
          </a:xfrm>
        </p:spPr>
        <p:txBody>
          <a:bodyPr/>
          <a:lstStyle>
            <a:lvl1pPr marL="0" indent="0">
              <a:buNone/>
              <a:defRPr sz="2100"/>
            </a:lvl1pPr>
            <a:lvl2pPr marL="679262" indent="0">
              <a:buNone/>
              <a:defRPr sz="1800"/>
            </a:lvl2pPr>
            <a:lvl3pPr marL="1358524" indent="0">
              <a:buNone/>
              <a:defRPr sz="1500"/>
            </a:lvl3pPr>
            <a:lvl4pPr marL="2037786" indent="0">
              <a:buNone/>
              <a:defRPr sz="1300"/>
            </a:lvl4pPr>
            <a:lvl5pPr marL="2717048" indent="0">
              <a:buNone/>
              <a:defRPr sz="1300"/>
            </a:lvl5pPr>
            <a:lvl6pPr marL="3396310" indent="0">
              <a:buNone/>
              <a:defRPr sz="1300"/>
            </a:lvl6pPr>
            <a:lvl7pPr marL="4075572" indent="0">
              <a:buNone/>
              <a:defRPr sz="1300"/>
            </a:lvl7pPr>
            <a:lvl8pPr marL="4754834" indent="0">
              <a:buNone/>
              <a:defRPr sz="1300"/>
            </a:lvl8pPr>
            <a:lvl9pPr marL="5434096" indent="0">
              <a:buNone/>
              <a:defRPr sz="13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275764A-83E3-426C-9D72-3FB863CEAFF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31838" y="366713"/>
            <a:ext cx="13166725" cy="1524000"/>
          </a:xfrm>
          <a:prstGeom prst="rect">
            <a:avLst/>
          </a:prstGeom>
          <a:noFill/>
          <a:ln w="9525">
            <a:noFill/>
            <a:miter lim="800000"/>
            <a:headEnd/>
            <a:tailEnd/>
          </a:ln>
        </p:spPr>
        <p:txBody>
          <a:bodyPr vert="horz" wrap="square" lIns="135852" tIns="67926" rIns="135852" bIns="67926"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731838" y="2133600"/>
            <a:ext cx="13166725" cy="6034088"/>
          </a:xfrm>
          <a:prstGeom prst="rect">
            <a:avLst/>
          </a:prstGeom>
          <a:noFill/>
          <a:ln w="9525">
            <a:noFill/>
            <a:miter lim="800000"/>
            <a:headEnd/>
            <a:tailEnd/>
          </a:ln>
        </p:spPr>
        <p:txBody>
          <a:bodyPr vert="horz" wrap="square" lIns="135852" tIns="67926" rIns="135852" bIns="67926"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31838" y="8475663"/>
            <a:ext cx="3413125" cy="485775"/>
          </a:xfrm>
          <a:prstGeom prst="rect">
            <a:avLst/>
          </a:prstGeom>
        </p:spPr>
        <p:txBody>
          <a:bodyPr vert="horz" lIns="135852" tIns="67926" rIns="135852" bIns="67926" rtlCol="0" anchor="ctr"/>
          <a:lstStyle>
            <a:lvl1pPr algn="l" defTabSz="1358524" fontAlgn="auto">
              <a:spcBef>
                <a:spcPts val="0"/>
              </a:spcBef>
              <a:spcAft>
                <a:spcPts val="0"/>
              </a:spcAft>
              <a:defRPr sz="1800" smtClean="0">
                <a:solidFill>
                  <a:schemeClr val="tx1">
                    <a:tint val="75000"/>
                  </a:schemeClr>
                </a:solidFill>
                <a:latin typeface="+mn-lt"/>
                <a:cs typeface="+mn-cs"/>
              </a:defRPr>
            </a:lvl1pPr>
          </a:lstStyle>
          <a:p>
            <a:pPr>
              <a:defRPr/>
            </a:pPr>
            <a:endParaRPr lang="en-US"/>
          </a:p>
        </p:txBody>
      </p:sp>
      <p:sp>
        <p:nvSpPr>
          <p:cNvPr id="5" name="Footer Placeholder 4"/>
          <p:cNvSpPr>
            <a:spLocks noGrp="1"/>
          </p:cNvSpPr>
          <p:nvPr>
            <p:ph type="ftr" sz="quarter" idx="3"/>
          </p:nvPr>
        </p:nvSpPr>
        <p:spPr>
          <a:xfrm>
            <a:off x="4999038" y="8475663"/>
            <a:ext cx="4632325" cy="485775"/>
          </a:xfrm>
          <a:prstGeom prst="rect">
            <a:avLst/>
          </a:prstGeom>
        </p:spPr>
        <p:txBody>
          <a:bodyPr vert="horz" lIns="135852" tIns="67926" rIns="135852" bIns="67926" rtlCol="0" anchor="ctr"/>
          <a:lstStyle>
            <a:lvl1pPr algn="ctr" defTabSz="1358524" fontAlgn="auto">
              <a:spcBef>
                <a:spcPts val="0"/>
              </a:spcBef>
              <a:spcAft>
                <a:spcPts val="0"/>
              </a:spcAft>
              <a:defRPr sz="1800" smtClean="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10485438" y="8475663"/>
            <a:ext cx="3413125" cy="485775"/>
          </a:xfrm>
          <a:prstGeom prst="rect">
            <a:avLst/>
          </a:prstGeom>
        </p:spPr>
        <p:txBody>
          <a:bodyPr vert="horz" lIns="135852" tIns="67926" rIns="135852" bIns="67926" rtlCol="0" anchor="ctr"/>
          <a:lstStyle>
            <a:lvl1pPr algn="r" defTabSz="1358524" fontAlgn="auto">
              <a:spcBef>
                <a:spcPts val="0"/>
              </a:spcBef>
              <a:spcAft>
                <a:spcPts val="0"/>
              </a:spcAft>
              <a:defRPr sz="1800" smtClean="0">
                <a:solidFill>
                  <a:schemeClr val="tx1">
                    <a:tint val="75000"/>
                  </a:schemeClr>
                </a:solidFill>
                <a:latin typeface="+mn-lt"/>
                <a:cs typeface="+mn-cs"/>
              </a:defRPr>
            </a:lvl1pPr>
          </a:lstStyle>
          <a:p>
            <a:pPr>
              <a:defRPr/>
            </a:pPr>
            <a:fld id="{6BDD0EBD-8F7A-471A-90A9-22381123D23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hdr="0" ftr="0" dt="0"/>
  <p:txStyles>
    <p:titleStyle>
      <a:lvl1pPr algn="ctr" defTabSz="1357313" rtl="0" fontAlgn="base">
        <a:spcBef>
          <a:spcPct val="0"/>
        </a:spcBef>
        <a:spcAft>
          <a:spcPct val="0"/>
        </a:spcAft>
        <a:defRPr sz="6500" kern="1200">
          <a:solidFill>
            <a:schemeClr val="tx1"/>
          </a:solidFill>
          <a:latin typeface="+mj-lt"/>
          <a:ea typeface="+mj-ea"/>
          <a:cs typeface="+mj-cs"/>
        </a:defRPr>
      </a:lvl1pPr>
      <a:lvl2pPr algn="ctr" defTabSz="1357313" rtl="0" fontAlgn="base">
        <a:spcBef>
          <a:spcPct val="0"/>
        </a:spcBef>
        <a:spcAft>
          <a:spcPct val="0"/>
        </a:spcAft>
        <a:defRPr sz="6500">
          <a:solidFill>
            <a:schemeClr val="tx1"/>
          </a:solidFill>
          <a:latin typeface="Calibri" pitchFamily="34" charset="0"/>
        </a:defRPr>
      </a:lvl2pPr>
      <a:lvl3pPr algn="ctr" defTabSz="1357313" rtl="0" fontAlgn="base">
        <a:spcBef>
          <a:spcPct val="0"/>
        </a:spcBef>
        <a:spcAft>
          <a:spcPct val="0"/>
        </a:spcAft>
        <a:defRPr sz="6500">
          <a:solidFill>
            <a:schemeClr val="tx1"/>
          </a:solidFill>
          <a:latin typeface="Calibri" pitchFamily="34" charset="0"/>
        </a:defRPr>
      </a:lvl3pPr>
      <a:lvl4pPr algn="ctr" defTabSz="1357313" rtl="0" fontAlgn="base">
        <a:spcBef>
          <a:spcPct val="0"/>
        </a:spcBef>
        <a:spcAft>
          <a:spcPct val="0"/>
        </a:spcAft>
        <a:defRPr sz="6500">
          <a:solidFill>
            <a:schemeClr val="tx1"/>
          </a:solidFill>
          <a:latin typeface="Calibri" pitchFamily="34" charset="0"/>
        </a:defRPr>
      </a:lvl4pPr>
      <a:lvl5pPr algn="ctr" defTabSz="1357313" rtl="0" fontAlgn="base">
        <a:spcBef>
          <a:spcPct val="0"/>
        </a:spcBef>
        <a:spcAft>
          <a:spcPct val="0"/>
        </a:spcAft>
        <a:defRPr sz="6500">
          <a:solidFill>
            <a:schemeClr val="tx1"/>
          </a:solidFill>
          <a:latin typeface="Calibri" pitchFamily="34" charset="0"/>
        </a:defRPr>
      </a:lvl5pPr>
      <a:lvl6pPr marL="457200" algn="ctr" defTabSz="1357313" rtl="0" fontAlgn="base">
        <a:spcBef>
          <a:spcPct val="0"/>
        </a:spcBef>
        <a:spcAft>
          <a:spcPct val="0"/>
        </a:spcAft>
        <a:defRPr sz="6500">
          <a:solidFill>
            <a:schemeClr val="tx1"/>
          </a:solidFill>
          <a:latin typeface="Calibri" pitchFamily="34" charset="0"/>
        </a:defRPr>
      </a:lvl6pPr>
      <a:lvl7pPr marL="914400" algn="ctr" defTabSz="1357313" rtl="0" fontAlgn="base">
        <a:spcBef>
          <a:spcPct val="0"/>
        </a:spcBef>
        <a:spcAft>
          <a:spcPct val="0"/>
        </a:spcAft>
        <a:defRPr sz="6500">
          <a:solidFill>
            <a:schemeClr val="tx1"/>
          </a:solidFill>
          <a:latin typeface="Calibri" pitchFamily="34" charset="0"/>
        </a:defRPr>
      </a:lvl7pPr>
      <a:lvl8pPr marL="1371600" algn="ctr" defTabSz="1357313" rtl="0" fontAlgn="base">
        <a:spcBef>
          <a:spcPct val="0"/>
        </a:spcBef>
        <a:spcAft>
          <a:spcPct val="0"/>
        </a:spcAft>
        <a:defRPr sz="6500">
          <a:solidFill>
            <a:schemeClr val="tx1"/>
          </a:solidFill>
          <a:latin typeface="Calibri" pitchFamily="34" charset="0"/>
        </a:defRPr>
      </a:lvl8pPr>
      <a:lvl9pPr marL="1828800" algn="ctr" defTabSz="1357313" rtl="0" fontAlgn="base">
        <a:spcBef>
          <a:spcPct val="0"/>
        </a:spcBef>
        <a:spcAft>
          <a:spcPct val="0"/>
        </a:spcAft>
        <a:defRPr sz="6500">
          <a:solidFill>
            <a:schemeClr val="tx1"/>
          </a:solidFill>
          <a:latin typeface="Calibri" pitchFamily="34" charset="0"/>
        </a:defRPr>
      </a:lvl9pPr>
    </p:titleStyle>
    <p:bodyStyle>
      <a:lvl1pPr marL="508000" indent="-508000" algn="l" defTabSz="1357313" rtl="0" fontAlgn="base">
        <a:spcBef>
          <a:spcPct val="20000"/>
        </a:spcBef>
        <a:spcAft>
          <a:spcPct val="0"/>
        </a:spcAft>
        <a:buFont typeface="Arial" pitchFamily="34" charset="0"/>
        <a:buChar char="•"/>
        <a:defRPr sz="4800" kern="1200">
          <a:solidFill>
            <a:schemeClr val="tx1"/>
          </a:solidFill>
          <a:latin typeface="+mn-lt"/>
          <a:ea typeface="+mn-ea"/>
          <a:cs typeface="+mn-cs"/>
        </a:defRPr>
      </a:lvl1pPr>
      <a:lvl2pPr marL="1103313" indent="-423863" algn="l" defTabSz="1357313" rtl="0" fontAlgn="base">
        <a:spcBef>
          <a:spcPct val="20000"/>
        </a:spcBef>
        <a:spcAft>
          <a:spcPct val="0"/>
        </a:spcAft>
        <a:buFont typeface="Arial" pitchFamily="34" charset="0"/>
        <a:buChar char="–"/>
        <a:defRPr sz="4200" kern="1200">
          <a:solidFill>
            <a:schemeClr val="tx1"/>
          </a:solidFill>
          <a:latin typeface="+mn-lt"/>
          <a:ea typeface="+mn-ea"/>
          <a:cs typeface="+mn-cs"/>
        </a:defRPr>
      </a:lvl2pPr>
      <a:lvl3pPr marL="1697038" indent="-338138" algn="l" defTabSz="1357313" rtl="0" fontAlgn="base">
        <a:spcBef>
          <a:spcPct val="20000"/>
        </a:spcBef>
        <a:spcAft>
          <a:spcPct val="0"/>
        </a:spcAft>
        <a:buFont typeface="Arial" pitchFamily="34" charset="0"/>
        <a:buChar char="•"/>
        <a:defRPr sz="3600" kern="1200">
          <a:solidFill>
            <a:schemeClr val="tx1"/>
          </a:solidFill>
          <a:latin typeface="+mn-lt"/>
          <a:ea typeface="+mn-ea"/>
          <a:cs typeface="+mn-cs"/>
        </a:defRPr>
      </a:lvl3pPr>
      <a:lvl4pPr marL="2376488" indent="-338138" algn="l" defTabSz="1357313" rtl="0" fontAlgn="base">
        <a:spcBef>
          <a:spcPct val="20000"/>
        </a:spcBef>
        <a:spcAft>
          <a:spcPct val="0"/>
        </a:spcAft>
        <a:buFont typeface="Arial" pitchFamily="34" charset="0"/>
        <a:buChar char="–"/>
        <a:defRPr sz="3000" kern="1200">
          <a:solidFill>
            <a:schemeClr val="tx1"/>
          </a:solidFill>
          <a:latin typeface="+mn-lt"/>
          <a:ea typeface="+mn-ea"/>
          <a:cs typeface="+mn-cs"/>
        </a:defRPr>
      </a:lvl4pPr>
      <a:lvl5pPr marL="3055938" indent="-338138" algn="l" defTabSz="1357313" rtl="0" fontAlgn="base">
        <a:spcBef>
          <a:spcPct val="20000"/>
        </a:spcBef>
        <a:spcAft>
          <a:spcPct val="0"/>
        </a:spcAft>
        <a:buFont typeface="Arial" pitchFamily="34" charset="0"/>
        <a:buChar char="»"/>
        <a:defRPr sz="3000" kern="1200">
          <a:solidFill>
            <a:schemeClr val="tx1"/>
          </a:solidFill>
          <a:latin typeface="+mn-lt"/>
          <a:ea typeface="+mn-ea"/>
          <a:cs typeface="+mn-cs"/>
        </a:defRPr>
      </a:lvl5pPr>
      <a:lvl6pPr marL="3735941"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15203"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094465"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773727" indent="-339631" algn="l" defTabSz="1358524"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58524" rtl="0" eaLnBrk="1" latinLnBrk="0" hangingPunct="1">
        <a:defRPr sz="2700" kern="1200">
          <a:solidFill>
            <a:schemeClr val="tx1"/>
          </a:solidFill>
          <a:latin typeface="+mn-lt"/>
          <a:ea typeface="+mn-ea"/>
          <a:cs typeface="+mn-cs"/>
        </a:defRPr>
      </a:lvl1pPr>
      <a:lvl2pPr marL="679262" algn="l" defTabSz="1358524" rtl="0" eaLnBrk="1" latinLnBrk="0" hangingPunct="1">
        <a:defRPr sz="2700" kern="1200">
          <a:solidFill>
            <a:schemeClr val="tx1"/>
          </a:solidFill>
          <a:latin typeface="+mn-lt"/>
          <a:ea typeface="+mn-ea"/>
          <a:cs typeface="+mn-cs"/>
        </a:defRPr>
      </a:lvl2pPr>
      <a:lvl3pPr marL="1358524" algn="l" defTabSz="1358524" rtl="0" eaLnBrk="1" latinLnBrk="0" hangingPunct="1">
        <a:defRPr sz="2700" kern="1200">
          <a:solidFill>
            <a:schemeClr val="tx1"/>
          </a:solidFill>
          <a:latin typeface="+mn-lt"/>
          <a:ea typeface="+mn-ea"/>
          <a:cs typeface="+mn-cs"/>
        </a:defRPr>
      </a:lvl3pPr>
      <a:lvl4pPr marL="2037786" algn="l" defTabSz="1358524" rtl="0" eaLnBrk="1" latinLnBrk="0" hangingPunct="1">
        <a:defRPr sz="2700" kern="1200">
          <a:solidFill>
            <a:schemeClr val="tx1"/>
          </a:solidFill>
          <a:latin typeface="+mn-lt"/>
          <a:ea typeface="+mn-ea"/>
          <a:cs typeface="+mn-cs"/>
        </a:defRPr>
      </a:lvl4pPr>
      <a:lvl5pPr marL="2717048" algn="l" defTabSz="1358524" rtl="0" eaLnBrk="1" latinLnBrk="0" hangingPunct="1">
        <a:defRPr sz="2700" kern="1200">
          <a:solidFill>
            <a:schemeClr val="tx1"/>
          </a:solidFill>
          <a:latin typeface="+mn-lt"/>
          <a:ea typeface="+mn-ea"/>
          <a:cs typeface="+mn-cs"/>
        </a:defRPr>
      </a:lvl5pPr>
      <a:lvl6pPr marL="3396310" algn="l" defTabSz="1358524" rtl="0" eaLnBrk="1" latinLnBrk="0" hangingPunct="1">
        <a:defRPr sz="2700" kern="1200">
          <a:solidFill>
            <a:schemeClr val="tx1"/>
          </a:solidFill>
          <a:latin typeface="+mn-lt"/>
          <a:ea typeface="+mn-ea"/>
          <a:cs typeface="+mn-cs"/>
        </a:defRPr>
      </a:lvl6pPr>
      <a:lvl7pPr marL="4075572" algn="l" defTabSz="1358524" rtl="0" eaLnBrk="1" latinLnBrk="0" hangingPunct="1">
        <a:defRPr sz="2700" kern="1200">
          <a:solidFill>
            <a:schemeClr val="tx1"/>
          </a:solidFill>
          <a:latin typeface="+mn-lt"/>
          <a:ea typeface="+mn-ea"/>
          <a:cs typeface="+mn-cs"/>
        </a:defRPr>
      </a:lvl7pPr>
      <a:lvl8pPr marL="4754834" algn="l" defTabSz="1358524" rtl="0" eaLnBrk="1" latinLnBrk="0" hangingPunct="1">
        <a:defRPr sz="2700" kern="1200">
          <a:solidFill>
            <a:schemeClr val="tx1"/>
          </a:solidFill>
          <a:latin typeface="+mn-lt"/>
          <a:ea typeface="+mn-ea"/>
          <a:cs typeface="+mn-cs"/>
        </a:defRPr>
      </a:lvl8pPr>
      <a:lvl9pPr marL="5434096" algn="l" defTabSz="1358524"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86836"/>
            <a:ext cx="12618720" cy="176741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0" y="2434167"/>
            <a:ext cx="12618720"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8475136"/>
            <a:ext cx="329184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7/18/2025</a:t>
            </a:fld>
            <a:endParaRPr lang="en-US"/>
          </a:p>
        </p:txBody>
      </p:sp>
      <p:sp>
        <p:nvSpPr>
          <p:cNvPr id="5" name="Footer Placeholder 4"/>
          <p:cNvSpPr>
            <a:spLocks noGrp="1"/>
          </p:cNvSpPr>
          <p:nvPr>
            <p:ph type="ftr" sz="quarter" idx="3"/>
          </p:nvPr>
        </p:nvSpPr>
        <p:spPr>
          <a:xfrm>
            <a:off x="4846320" y="8475136"/>
            <a:ext cx="493776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Transwat</a:t>
            </a:r>
          </a:p>
        </p:txBody>
      </p:sp>
      <p:sp>
        <p:nvSpPr>
          <p:cNvPr id="6" name="Slide Number Placeholder 5"/>
          <p:cNvSpPr>
            <a:spLocks noGrp="1"/>
          </p:cNvSpPr>
          <p:nvPr>
            <p:ph type="sldNum" sz="quarter" idx="4"/>
          </p:nvPr>
        </p:nvSpPr>
        <p:spPr>
          <a:xfrm>
            <a:off x="10332720" y="8475136"/>
            <a:ext cx="329184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304828795"/>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9.jpeg"/><Relationship Id="rId18" Type="http://schemas.openxmlformats.org/officeDocument/2006/relationships/image" Target="../media/image14.jpeg"/><Relationship Id="rId3" Type="http://schemas.openxmlformats.org/officeDocument/2006/relationships/hyperlink" Target="mailto:reddy@transwat.com" TargetMode="External"/><Relationship Id="rId7" Type="http://schemas.openxmlformats.org/officeDocument/2006/relationships/image" Target="../media/image3.jpeg"/><Relationship Id="rId12" Type="http://schemas.openxmlformats.org/officeDocument/2006/relationships/image" Target="../media/image8.jpe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jpeg"/><Relationship Id="rId1" Type="http://schemas.openxmlformats.org/officeDocument/2006/relationships/slideLayout" Target="../slideLayouts/slideLayout23.xml"/><Relationship Id="rId6" Type="http://schemas.openxmlformats.org/officeDocument/2006/relationships/image" Target="../media/image2.jpeg"/><Relationship Id="rId11" Type="http://schemas.openxmlformats.org/officeDocument/2006/relationships/image" Target="../media/image7.jpeg"/><Relationship Id="rId5" Type="http://schemas.openxmlformats.org/officeDocument/2006/relationships/image" Target="../media/image1.png"/><Relationship Id="rId15" Type="http://schemas.openxmlformats.org/officeDocument/2006/relationships/image" Target="../media/image11.jpeg"/><Relationship Id="rId10" Type="http://schemas.openxmlformats.org/officeDocument/2006/relationships/image" Target="../media/image6.jpeg"/><Relationship Id="rId4" Type="http://schemas.openxmlformats.org/officeDocument/2006/relationships/hyperlink" Target="http://www.transwat.com/" TargetMode="External"/><Relationship Id="rId9" Type="http://schemas.openxmlformats.org/officeDocument/2006/relationships/image" Target="../media/image5.jpeg"/><Relationship Id="rId14" Type="http://schemas.openxmlformats.org/officeDocument/2006/relationships/image" Target="../media/image10.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39.png"/><Relationship Id="rId7" Type="http://schemas.openxmlformats.org/officeDocument/2006/relationships/image" Target="../media/image42.jpe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14.jpeg"/><Relationship Id="rId4" Type="http://schemas.openxmlformats.org/officeDocument/2006/relationships/image" Target="../media/image40.png"/><Relationship Id="rId9"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eg"/><Relationship Id="rId1" Type="http://schemas.openxmlformats.org/officeDocument/2006/relationships/slideLayout" Target="../slideLayouts/slideLayout18.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jpeg"/></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8.xml"/><Relationship Id="rId4" Type="http://schemas.openxmlformats.org/officeDocument/2006/relationships/image" Target="../media/image51.jpeg"/></Relationships>
</file>

<file path=ppt/slides/_rels/slide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2.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8.xml"/><Relationship Id="rId4" Type="http://schemas.openxmlformats.org/officeDocument/2006/relationships/image" Target="../media/image55.jpeg"/></Relationships>
</file>

<file path=ppt/slides/_rels/slide1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8.xml"/><Relationship Id="rId4" Type="http://schemas.openxmlformats.org/officeDocument/2006/relationships/image" Target="../media/image58.jpeg"/></Relationships>
</file>

<file path=ppt/slides/_rels/slide1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18.xml"/><Relationship Id="rId4" Type="http://schemas.openxmlformats.org/officeDocument/2006/relationships/image" Target="../media/image67.jp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jpeg"/><Relationship Id="rId1" Type="http://schemas.openxmlformats.org/officeDocument/2006/relationships/slideLayout" Target="../slideLayouts/slideLayout18.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http://www.transwat.com/" TargetMode="External"/><Relationship Id="rId7" Type="http://schemas.openxmlformats.org/officeDocument/2006/relationships/hyperlink" Target="mailto:Charles.sunny@transwat.com" TargetMode="External"/><Relationship Id="rId2" Type="http://schemas.openxmlformats.org/officeDocument/2006/relationships/hyperlink" Target="mailto:reddy@transwat.com" TargetMode="External"/><Relationship Id="rId1" Type="http://schemas.openxmlformats.org/officeDocument/2006/relationships/slideLayout" Target="../slideLayouts/slideLayout7.xml"/><Relationship Id="rId6" Type="http://schemas.openxmlformats.org/officeDocument/2006/relationships/hyperlink" Target="mailto:sridhar.reddy@wadiaengg.com" TargetMode="External"/><Relationship Id="rId5" Type="http://schemas.openxmlformats.org/officeDocument/2006/relationships/hyperlink" Target="mailto:hyd@transwat.com" TargetMode="External"/><Relationship Id="rId4" Type="http://schemas.openxmlformats.org/officeDocument/2006/relationships/hyperlink" Target="mailto:bd@transwat.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1.jpeg"/><Relationship Id="rId3" Type="http://schemas.openxmlformats.org/officeDocument/2006/relationships/image" Target="../media/image14.jpeg"/><Relationship Id="rId7" Type="http://schemas.openxmlformats.org/officeDocument/2006/relationships/image" Target="../media/image4.jpeg"/><Relationship Id="rId12" Type="http://schemas.openxmlformats.org/officeDocument/2006/relationships/image" Target="../media/image10.jpeg"/><Relationship Id="rId2" Type="http://schemas.openxmlformats.org/officeDocument/2006/relationships/image" Target="../media/image19.png"/><Relationship Id="rId1" Type="http://schemas.openxmlformats.org/officeDocument/2006/relationships/slideLayout" Target="../slideLayouts/slideLayout18.xml"/><Relationship Id="rId6" Type="http://schemas.openxmlformats.org/officeDocument/2006/relationships/image" Target="../media/image3.jpeg"/><Relationship Id="rId11" Type="http://schemas.openxmlformats.org/officeDocument/2006/relationships/image" Target="../media/image9.jpeg"/><Relationship Id="rId5" Type="http://schemas.openxmlformats.org/officeDocument/2006/relationships/image" Target="../media/image2.jpeg"/><Relationship Id="rId10" Type="http://schemas.openxmlformats.org/officeDocument/2006/relationships/image" Target="../media/image8.jpeg"/><Relationship Id="rId4" Type="http://schemas.openxmlformats.org/officeDocument/2006/relationships/image" Target="../media/image1.png"/><Relationship Id="rId9" Type="http://schemas.openxmlformats.org/officeDocument/2006/relationships/image" Target="../media/image7.jpeg"/><Relationship Id="rId1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18.xml"/><Relationship Id="rId6" Type="http://schemas.openxmlformats.org/officeDocument/2006/relationships/image" Target="../media/image4.jpeg"/><Relationship Id="rId5" Type="http://schemas.openxmlformats.org/officeDocument/2006/relationships/image" Target="../media/image2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jpeg"/><Relationship Id="rId7" Type="http://schemas.openxmlformats.org/officeDocument/2006/relationships/image" Target="../media/image32.jpeg"/><Relationship Id="rId12" Type="http://schemas.openxmlformats.org/officeDocument/2006/relationships/image" Target="../media/image37.jpeg"/><Relationship Id="rId2" Type="http://schemas.openxmlformats.org/officeDocument/2006/relationships/image" Target="../media/image28.jpeg"/><Relationship Id="rId1" Type="http://schemas.openxmlformats.org/officeDocument/2006/relationships/slideLayout" Target="../slideLayouts/slideLayout18.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Line 12"/>
          <p:cNvSpPr>
            <a:spLocks noChangeShapeType="1"/>
          </p:cNvSpPr>
          <p:nvPr/>
        </p:nvSpPr>
        <p:spPr bwMode="auto">
          <a:xfrm>
            <a:off x="3015712" y="8081431"/>
            <a:ext cx="11397094" cy="4572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r>
              <a:rPr lang="en-US" sz="1800" b="1" dirty="0"/>
              <a:t>Regd. Office: </a:t>
            </a:r>
          </a:p>
          <a:p>
            <a:r>
              <a:rPr lang="en-US" sz="1800" dirty="0"/>
              <a:t>A-201, </a:t>
            </a:r>
            <a:r>
              <a:rPr lang="en-US" sz="1800" dirty="0" err="1"/>
              <a:t>Upsahra</a:t>
            </a:r>
            <a:r>
              <a:rPr lang="en-US" sz="1800" dirty="0"/>
              <a:t> lane, Shree </a:t>
            </a:r>
            <a:r>
              <a:rPr lang="en-US" sz="1800" dirty="0" err="1"/>
              <a:t>Arham</a:t>
            </a:r>
            <a:r>
              <a:rPr lang="en-US" sz="1800" dirty="0"/>
              <a:t> </a:t>
            </a:r>
            <a:r>
              <a:rPr lang="en-US" sz="1800" dirty="0" err="1"/>
              <a:t>Bluz</a:t>
            </a:r>
            <a:r>
              <a:rPr lang="en-US" sz="1800" dirty="0"/>
              <a:t>, C D </a:t>
            </a:r>
            <a:r>
              <a:rPr lang="en-US" sz="1800" dirty="0" err="1"/>
              <a:t>Barfiwala</a:t>
            </a:r>
            <a:r>
              <a:rPr lang="en-US" sz="1800" dirty="0"/>
              <a:t> Cross Lane, Andheri (W) , Mumbai - 400058.</a:t>
            </a:r>
          </a:p>
          <a:p>
            <a:r>
              <a:rPr lang="en-US" sz="1800" dirty="0"/>
              <a:t>Tel : 022- 44545653; 98858 09317   Email : </a:t>
            </a:r>
            <a:r>
              <a:rPr lang="en-US" sz="1800" dirty="0">
                <a:solidFill>
                  <a:schemeClr val="tx1">
                    <a:lumMod val="95000"/>
                    <a:lumOff val="5000"/>
                  </a:schemeClr>
                </a:solidFill>
                <a:hlinkClick r:id="rId3">
                  <a:extLst>
                    <a:ext uri="{A12FA001-AC4F-418D-AE19-62706E023703}">
                      <ahyp:hlinkClr xmlns:ahyp="http://schemas.microsoft.com/office/drawing/2018/hyperlinkcolor" val="tx"/>
                    </a:ext>
                  </a:extLst>
                </a:hlinkClick>
              </a:rPr>
              <a:t>bd@transwat.com</a:t>
            </a:r>
            <a:r>
              <a:rPr lang="en-US" sz="1800" dirty="0">
                <a:solidFill>
                  <a:schemeClr val="tx1">
                    <a:lumMod val="95000"/>
                    <a:lumOff val="5000"/>
                  </a:schemeClr>
                </a:solidFill>
              </a:rPr>
              <a:t> ;   </a:t>
            </a:r>
            <a:r>
              <a:rPr lang="en-US" sz="1800" dirty="0">
                <a:solidFill>
                  <a:schemeClr val="tx1">
                    <a:lumMod val="95000"/>
                    <a:lumOff val="5000"/>
                  </a:schemeClr>
                </a:solidFill>
                <a:hlinkClick r:id="rId4">
                  <a:extLst>
                    <a:ext uri="{A12FA001-AC4F-418D-AE19-62706E023703}">
                      <ahyp:hlinkClr xmlns:ahyp="http://schemas.microsoft.com/office/drawing/2018/hyperlinkcolor" val="tx"/>
                    </a:ext>
                  </a:extLst>
                </a:hlinkClick>
              </a:rPr>
              <a:t>www.transwat.com</a:t>
            </a:r>
            <a:r>
              <a:rPr lang="en-US" sz="1800" dirty="0">
                <a:solidFill>
                  <a:schemeClr val="tx1">
                    <a:lumMod val="95000"/>
                    <a:lumOff val="5000"/>
                  </a:schemeClr>
                </a:solidFill>
              </a:rPr>
              <a:t> </a:t>
            </a:r>
          </a:p>
        </p:txBody>
      </p:sp>
      <p:sp>
        <p:nvSpPr>
          <p:cNvPr id="30" name="Rectangle 13"/>
          <p:cNvSpPr>
            <a:spLocks noChangeArrowheads="1"/>
          </p:cNvSpPr>
          <p:nvPr/>
        </p:nvSpPr>
        <p:spPr bwMode="auto">
          <a:xfrm>
            <a:off x="2500557" y="5181600"/>
            <a:ext cx="1214035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1"/>
              </a:buClr>
              <a:buSzPct val="75000"/>
              <a:buFont typeface="Wingdings" panose="05000000000000000000" pitchFamily="2" charset="2"/>
              <a:buChar char="l"/>
              <a:defRPr sz="2800">
                <a:solidFill>
                  <a:schemeClr val="tx1"/>
                </a:solidFill>
                <a:latin typeface="Arial" panose="020B0604020202020204" pitchFamily="34" charset="0"/>
              </a:defRPr>
            </a:lvl1pPr>
            <a:lvl2pPr marL="742950" indent="-285750">
              <a:spcBef>
                <a:spcPct val="20000"/>
              </a:spcBef>
              <a:buClr>
                <a:schemeClr val="tx1"/>
              </a:buClr>
              <a:buSzPct val="75000"/>
              <a:buChar char="–"/>
              <a:defRPr sz="2400">
                <a:solidFill>
                  <a:schemeClr val="tx1"/>
                </a:solidFill>
                <a:latin typeface="Arial" panose="020B0604020202020204" pitchFamily="34" charset="0"/>
              </a:defRPr>
            </a:lvl2pPr>
            <a:lvl3pPr marL="1143000" indent="-228600">
              <a:spcBef>
                <a:spcPct val="20000"/>
              </a:spcBef>
              <a:buClr>
                <a:schemeClr val="tx1"/>
              </a:buClr>
              <a:buSzPct val="75000"/>
              <a:buFont typeface="Wingdings" panose="05000000000000000000" pitchFamily="2" charset="2"/>
              <a:buChar char="l"/>
              <a:defRPr sz="2000">
                <a:solidFill>
                  <a:schemeClr val="tx1"/>
                </a:solidFill>
                <a:latin typeface="Arial" panose="020B0604020202020204" pitchFamily="34" charset="0"/>
              </a:defRPr>
            </a:lvl3pPr>
            <a:lvl4pPr marL="1600200" indent="-228600">
              <a:spcBef>
                <a:spcPct val="20000"/>
              </a:spcBef>
              <a:buClr>
                <a:schemeClr val="tx1"/>
              </a:buClr>
              <a:buSzPct val="80000"/>
              <a:buChar char="–"/>
              <a:defRPr sz="2000">
                <a:solidFill>
                  <a:schemeClr val="tx1"/>
                </a:solidFill>
                <a:latin typeface="Arial" panose="020B0604020202020204" pitchFamily="34" charset="0"/>
              </a:defRPr>
            </a:lvl4pPr>
            <a:lvl5pPr marL="2057400" indent="-228600">
              <a:spcBef>
                <a:spcPct val="20000"/>
              </a:spcBef>
              <a:buClr>
                <a:schemeClr val="tx1"/>
              </a:buClr>
              <a:buSzPct val="65000"/>
              <a:buFont typeface="Wingdings" panose="05000000000000000000" pitchFamily="2" charset="2"/>
              <a:buChar char="l"/>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1"/>
              </a:buClr>
              <a:buSzPct val="65000"/>
              <a:buFont typeface="Wingdings" panose="05000000000000000000" pitchFamily="2" charset="2"/>
              <a:buChar char="l"/>
              <a:defRPr sz="2000">
                <a:solidFill>
                  <a:schemeClr val="tx1"/>
                </a:solidFill>
                <a:latin typeface="Arial" panose="020B0604020202020204" pitchFamily="34" charset="0"/>
              </a:defRPr>
            </a:lvl9pPr>
          </a:lstStyle>
          <a:p>
            <a:pPr algn="ctr" defTabSz="1219170" fontAlgn="auto">
              <a:spcBef>
                <a:spcPct val="0"/>
              </a:spcBef>
              <a:spcAft>
                <a:spcPts val="0"/>
              </a:spcAft>
              <a:buClrTx/>
              <a:buSzTx/>
              <a:buNone/>
            </a:pPr>
            <a:r>
              <a:rPr lang="en-US" sz="2133" b="1" dirty="0">
                <a:solidFill>
                  <a:srgbClr val="0070C0"/>
                </a:solidFill>
                <a:latin typeface="Gungsuh" panose="02030600000101010101" charset="-127"/>
                <a:ea typeface="Gungsuh" panose="02030600000101010101" charset="-127"/>
                <a:cs typeface="+mn-cs"/>
              </a:rPr>
              <a:t>  </a:t>
            </a:r>
            <a:r>
              <a:rPr lang="en-US" sz="3500" b="1" dirty="0">
                <a:solidFill>
                  <a:srgbClr val="0070C0"/>
                </a:solidFill>
                <a:latin typeface="Gungsuh" panose="02030600000101010101" charset="-127"/>
                <a:ea typeface="Gungsuh" panose="02030600000101010101" charset="-127"/>
                <a:cs typeface="+mn-cs"/>
              </a:rPr>
              <a:t>Transwat  Techno-Engineering Services Ltd </a:t>
            </a:r>
          </a:p>
          <a:p>
            <a:pPr algn="ctr" defTabSz="1219170" fontAlgn="auto">
              <a:spcBef>
                <a:spcPct val="0"/>
              </a:spcBef>
              <a:spcAft>
                <a:spcPts val="0"/>
              </a:spcAft>
              <a:buClrTx/>
              <a:buSzTx/>
              <a:buNone/>
            </a:pPr>
            <a:r>
              <a:rPr lang="en-US" sz="3000" b="1" dirty="0">
                <a:solidFill>
                  <a:srgbClr val="0070C0"/>
                </a:solidFill>
                <a:latin typeface="Gungsuh" panose="02030600000101010101" charset="-127"/>
                <a:ea typeface="Gungsuh" panose="02030600000101010101" charset="-127"/>
                <a:cs typeface="+mn-cs"/>
              </a:rPr>
              <a:t>[ Formerly Wadia Techno-Engineering Ltd ] </a:t>
            </a:r>
          </a:p>
          <a:p>
            <a:pPr algn="ctr" defTabSz="1219170" fontAlgn="auto">
              <a:spcBef>
                <a:spcPct val="0"/>
              </a:spcBef>
              <a:spcAft>
                <a:spcPts val="0"/>
              </a:spcAft>
              <a:buClrTx/>
              <a:buSzTx/>
              <a:buNone/>
            </a:pPr>
            <a:r>
              <a:rPr lang="en-US" sz="2000" b="1" dirty="0">
                <a:solidFill>
                  <a:srgbClr val="0070C0"/>
                </a:solidFill>
                <a:latin typeface="Gungsuh" panose="02030600000101010101" charset="-127"/>
                <a:ea typeface="Gungsuh" panose="02030600000101010101" charset="-127"/>
                <a:cs typeface="+mn-cs"/>
              </a:rPr>
              <a:t>(Est. in 1960)</a:t>
            </a:r>
          </a:p>
          <a:p>
            <a:pPr algn="just" defTabSz="1219170" fontAlgn="auto">
              <a:spcBef>
                <a:spcPct val="0"/>
              </a:spcBef>
              <a:spcAft>
                <a:spcPts val="0"/>
              </a:spcAft>
              <a:buClrTx/>
              <a:buSzTx/>
              <a:buNone/>
            </a:pPr>
            <a:r>
              <a:rPr lang="en-US" sz="3500" b="1" dirty="0">
                <a:solidFill>
                  <a:srgbClr val="0070C0"/>
                </a:solidFill>
                <a:latin typeface="Gungsuh" panose="02030600000101010101" charset="-127"/>
                <a:ea typeface="Gungsuh" panose="02030600000101010101" charset="-127"/>
                <a:cs typeface="+mn-cs"/>
              </a:rPr>
              <a:t> </a:t>
            </a:r>
          </a:p>
        </p:txBody>
      </p:sp>
      <p:sp>
        <p:nvSpPr>
          <p:cNvPr id="22" name="Text Box 21"/>
          <p:cNvSpPr txBox="1"/>
          <p:nvPr/>
        </p:nvSpPr>
        <p:spPr>
          <a:xfrm>
            <a:off x="-1600200" y="7391400"/>
            <a:ext cx="20497800" cy="553998"/>
          </a:xfrm>
          <a:prstGeom prst="rect">
            <a:avLst/>
          </a:prstGeom>
          <a:noFill/>
        </p:spPr>
        <p:txBody>
          <a:bodyPr wrap="square" rtlCol="0">
            <a:spAutoFit/>
          </a:bodyPr>
          <a:lstStyle/>
          <a:p>
            <a:pPr algn="ctr" defTabSz="1219170" fontAlgn="auto">
              <a:spcBef>
                <a:spcPts val="0"/>
              </a:spcBef>
              <a:spcAft>
                <a:spcPts val="0"/>
              </a:spcAft>
            </a:pPr>
            <a:r>
              <a:rPr lang="en-US" sz="1500" b="1" dirty="0">
                <a:solidFill>
                  <a:srgbClr val="002060"/>
                </a:solidFill>
                <a:latin typeface="Calibri"/>
                <a:cs typeface="+mn-cs"/>
              </a:rPr>
              <a:t>Design / Project Management Consultants for Highways, Bridges, Elevated Roads - </a:t>
            </a:r>
            <a:r>
              <a:rPr lang="en-US" sz="1500" b="1" dirty="0">
                <a:solidFill>
                  <a:srgbClr val="002060"/>
                </a:solidFill>
                <a:latin typeface="Calibri"/>
                <a:cs typeface="+mn-cs"/>
                <a:sym typeface="+mn-ea"/>
              </a:rPr>
              <a:t>Buildings (Commercial, Industrial, Institutional Buildings </a:t>
            </a:r>
            <a:r>
              <a:rPr lang="en-US" sz="1500" b="1" dirty="0" err="1">
                <a:solidFill>
                  <a:srgbClr val="002060"/>
                </a:solidFill>
                <a:latin typeface="Calibri"/>
                <a:cs typeface="+mn-cs"/>
                <a:sym typeface="+mn-ea"/>
              </a:rPr>
              <a:t>etc</a:t>
            </a:r>
            <a:r>
              <a:rPr lang="en-US" sz="1500" b="1" dirty="0">
                <a:solidFill>
                  <a:srgbClr val="002060"/>
                </a:solidFill>
                <a:latin typeface="Calibri"/>
                <a:cs typeface="+mn-cs"/>
                <a:sym typeface="+mn-ea"/>
              </a:rPr>
              <a:t>;)</a:t>
            </a:r>
          </a:p>
          <a:p>
            <a:pPr algn="ctr" defTabSz="1219170" fontAlgn="auto">
              <a:spcBef>
                <a:spcPts val="0"/>
              </a:spcBef>
              <a:spcAft>
                <a:spcPts val="0"/>
              </a:spcAft>
            </a:pPr>
            <a:r>
              <a:rPr lang="en-US" sz="1500" b="1" dirty="0">
                <a:solidFill>
                  <a:srgbClr val="002060"/>
                </a:solidFill>
                <a:latin typeface="Calibri"/>
                <a:cs typeface="+mn-cs"/>
              </a:rPr>
              <a:t>- Major Irrigation (Reservoirs, </a:t>
            </a:r>
            <a:r>
              <a:rPr lang="en-US" sz="1500" b="1" dirty="0">
                <a:solidFill>
                  <a:srgbClr val="002060"/>
                </a:solidFill>
                <a:latin typeface="Calibri"/>
                <a:cs typeface="+mn-cs"/>
                <a:sym typeface="+mn-ea"/>
              </a:rPr>
              <a:t>Dams, </a:t>
            </a:r>
            <a:r>
              <a:rPr lang="en-US" sz="1500" b="1" dirty="0">
                <a:solidFill>
                  <a:srgbClr val="002060"/>
                </a:solidFill>
                <a:latin typeface="Calibri"/>
                <a:cs typeface="+mn-cs"/>
              </a:rPr>
              <a:t> Tunnels, Lift Irrigation, Canals) - Smart Cities - Water Supply - Industrial Parks - Logistic Parks</a:t>
            </a:r>
          </a:p>
        </p:txBody>
      </p:sp>
      <p:sp>
        <p:nvSpPr>
          <p:cNvPr id="32" name="Rectangle 31">
            <a:extLst>
              <a:ext uri="{FF2B5EF4-FFF2-40B4-BE49-F238E27FC236}">
                <a16:creationId xmlns:a16="http://schemas.microsoft.com/office/drawing/2014/main" id="{520E2FDA-B572-446B-8D7E-1F749F7E8B5C}"/>
              </a:ext>
            </a:extLst>
          </p:cNvPr>
          <p:cNvSpPr/>
          <p:nvPr/>
        </p:nvSpPr>
        <p:spPr>
          <a:xfrm>
            <a:off x="0" y="0"/>
            <a:ext cx="2794847" cy="9144000"/>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4" name="Text Box 1">
            <a:extLst>
              <a:ext uri="{FF2B5EF4-FFF2-40B4-BE49-F238E27FC236}">
                <a16:creationId xmlns:a16="http://schemas.microsoft.com/office/drawing/2014/main" id="{DF7F091F-6C57-498E-917D-41E9112968E8}"/>
              </a:ext>
            </a:extLst>
          </p:cNvPr>
          <p:cNvSpPr txBox="1"/>
          <p:nvPr/>
        </p:nvSpPr>
        <p:spPr>
          <a:xfrm>
            <a:off x="2590800" y="6781800"/>
            <a:ext cx="12039600" cy="553998"/>
          </a:xfrm>
          <a:prstGeom prst="rect">
            <a:avLst/>
          </a:prstGeom>
          <a:noFill/>
        </p:spPr>
        <p:txBody>
          <a:bodyPr wrap="square" rtlCol="0">
            <a:spAutoFit/>
          </a:bodyPr>
          <a:lstStyle/>
          <a:p>
            <a:pPr algn="ctr" defTabSz="1219170" fontAlgn="auto">
              <a:spcBef>
                <a:spcPts val="0"/>
              </a:spcBef>
              <a:spcAft>
                <a:spcPts val="0"/>
              </a:spcAft>
            </a:pPr>
            <a:r>
              <a:rPr lang="en-US" sz="3000" b="1" dirty="0">
                <a:solidFill>
                  <a:srgbClr val="FF0000"/>
                </a:solidFill>
                <a:latin typeface="Artifakt Element Black" panose="020B0A03050000020004" pitchFamily="34" charset="0"/>
                <a:ea typeface="Artifakt Element Black" panose="020B0A03050000020004" pitchFamily="34" charset="0"/>
                <a:cs typeface="+mn-cs"/>
              </a:rPr>
              <a:t>(</a:t>
            </a:r>
            <a:r>
              <a:rPr lang="en-US" sz="3000" b="1" u="sng" dirty="0">
                <a:solidFill>
                  <a:srgbClr val="FF0000"/>
                </a:solidFill>
                <a:latin typeface="Artifakt Element Black" panose="020B0A03050000020004" pitchFamily="34" charset="0"/>
                <a:ea typeface="Artifakt Element Black" panose="020B0A03050000020004" pitchFamily="34" charset="0"/>
                <a:cs typeface="+mn-cs"/>
              </a:rPr>
              <a:t>WATER RESOURCES DEVELOPMENT SECTOR PROFILE</a:t>
            </a:r>
            <a:r>
              <a:rPr lang="en-US" sz="3000" b="1" dirty="0">
                <a:solidFill>
                  <a:srgbClr val="FF0000"/>
                </a:solidFill>
                <a:latin typeface="Artifakt Element Black" panose="020B0A03050000020004" pitchFamily="34" charset="0"/>
                <a:ea typeface="Artifakt Element Black" panose="020B0A03050000020004" pitchFamily="34" charset="0"/>
                <a:cs typeface="+mn-cs"/>
              </a:rPr>
              <a:t>)</a:t>
            </a:r>
            <a:r>
              <a:rPr lang="en-US" sz="3000" b="1" dirty="0">
                <a:latin typeface="Artifakt Element Black" panose="020B0A03050000020004" pitchFamily="34" charset="0"/>
                <a:ea typeface="Artifakt Element Black" panose="020B0A03050000020004" pitchFamily="34" charset="0"/>
                <a:cs typeface="+mn-cs"/>
              </a:rPr>
              <a:t> </a:t>
            </a:r>
          </a:p>
        </p:txBody>
      </p:sp>
      <p:grpSp>
        <p:nvGrpSpPr>
          <p:cNvPr id="14" name="Group 13">
            <a:extLst>
              <a:ext uri="{FF2B5EF4-FFF2-40B4-BE49-F238E27FC236}">
                <a16:creationId xmlns:a16="http://schemas.microsoft.com/office/drawing/2014/main" id="{5B674D92-08E6-42AF-B721-D0DDB06C287F}"/>
              </a:ext>
            </a:extLst>
          </p:cNvPr>
          <p:cNvGrpSpPr/>
          <p:nvPr/>
        </p:nvGrpSpPr>
        <p:grpSpPr>
          <a:xfrm>
            <a:off x="3733800" y="685800"/>
            <a:ext cx="9970887" cy="4460081"/>
            <a:chOff x="2324115" y="1912098"/>
            <a:chExt cx="9970887" cy="4460081"/>
          </a:xfrm>
        </p:grpSpPr>
        <p:grpSp>
          <p:nvGrpSpPr>
            <p:cNvPr id="16" name="Group 15">
              <a:extLst>
                <a:ext uri="{FF2B5EF4-FFF2-40B4-BE49-F238E27FC236}">
                  <a16:creationId xmlns:a16="http://schemas.microsoft.com/office/drawing/2014/main" id="{933CC459-7772-48B3-A44E-D02387EFDBA7}"/>
                </a:ext>
              </a:extLst>
            </p:cNvPr>
            <p:cNvGrpSpPr/>
            <p:nvPr/>
          </p:nvGrpSpPr>
          <p:grpSpPr>
            <a:xfrm>
              <a:off x="2324115" y="1912098"/>
              <a:ext cx="9970887" cy="4460081"/>
              <a:chOff x="2324115" y="1912098"/>
              <a:chExt cx="9970887" cy="4460081"/>
            </a:xfrm>
          </p:grpSpPr>
          <p:grpSp>
            <p:nvGrpSpPr>
              <p:cNvPr id="23" name="Group 22">
                <a:extLst>
                  <a:ext uri="{FF2B5EF4-FFF2-40B4-BE49-F238E27FC236}">
                    <a16:creationId xmlns:a16="http://schemas.microsoft.com/office/drawing/2014/main" id="{663AC74B-DAAB-4EA6-9EC7-74756F00DDF8}"/>
                  </a:ext>
                </a:extLst>
              </p:cNvPr>
              <p:cNvGrpSpPr/>
              <p:nvPr/>
            </p:nvGrpSpPr>
            <p:grpSpPr>
              <a:xfrm>
                <a:off x="2324115" y="1912098"/>
                <a:ext cx="9970887" cy="4460081"/>
                <a:chOff x="2324115" y="1912098"/>
                <a:chExt cx="9970887" cy="4460081"/>
              </a:xfrm>
            </p:grpSpPr>
            <p:grpSp>
              <p:nvGrpSpPr>
                <p:cNvPr id="25" name="Group 24">
                  <a:extLst>
                    <a:ext uri="{FF2B5EF4-FFF2-40B4-BE49-F238E27FC236}">
                      <a16:creationId xmlns:a16="http://schemas.microsoft.com/office/drawing/2014/main" id="{B279F162-6D28-4F0B-A701-7DEB689E1DCD}"/>
                    </a:ext>
                  </a:extLst>
                </p:cNvPr>
                <p:cNvGrpSpPr/>
                <p:nvPr/>
              </p:nvGrpSpPr>
              <p:grpSpPr>
                <a:xfrm>
                  <a:off x="2324115" y="1912098"/>
                  <a:ext cx="9970887" cy="4460081"/>
                  <a:chOff x="2324115" y="1912098"/>
                  <a:chExt cx="9970887" cy="4460081"/>
                </a:xfrm>
              </p:grpSpPr>
              <p:grpSp>
                <p:nvGrpSpPr>
                  <p:cNvPr id="27" name="Group 26">
                    <a:extLst>
                      <a:ext uri="{FF2B5EF4-FFF2-40B4-BE49-F238E27FC236}">
                        <a16:creationId xmlns:a16="http://schemas.microsoft.com/office/drawing/2014/main" id="{AC805514-0094-4F9C-A836-415840E21057}"/>
                      </a:ext>
                    </a:extLst>
                  </p:cNvPr>
                  <p:cNvGrpSpPr/>
                  <p:nvPr/>
                </p:nvGrpSpPr>
                <p:grpSpPr>
                  <a:xfrm>
                    <a:off x="2324115" y="1912098"/>
                    <a:ext cx="9970887" cy="4460081"/>
                    <a:chOff x="2324115" y="1912098"/>
                    <a:chExt cx="9970887" cy="4460081"/>
                  </a:xfrm>
                </p:grpSpPr>
                <p:grpSp>
                  <p:nvGrpSpPr>
                    <p:cNvPr id="29" name="Group 28">
                      <a:extLst>
                        <a:ext uri="{FF2B5EF4-FFF2-40B4-BE49-F238E27FC236}">
                          <a16:creationId xmlns:a16="http://schemas.microsoft.com/office/drawing/2014/main" id="{D1283277-BA61-4B18-AD8B-929989762A39}"/>
                        </a:ext>
                      </a:extLst>
                    </p:cNvPr>
                    <p:cNvGrpSpPr/>
                    <p:nvPr/>
                  </p:nvGrpSpPr>
                  <p:grpSpPr>
                    <a:xfrm>
                      <a:off x="2324115" y="1912098"/>
                      <a:ext cx="9970887" cy="2898001"/>
                      <a:chOff x="1186510" y="1964163"/>
                      <a:chExt cx="9970887" cy="2898001"/>
                    </a:xfrm>
                  </p:grpSpPr>
                  <p:pic>
                    <p:nvPicPr>
                      <p:cNvPr id="33" name="Picture 3">
                        <a:extLst>
                          <a:ext uri="{FF2B5EF4-FFF2-40B4-BE49-F238E27FC236}">
                            <a16:creationId xmlns:a16="http://schemas.microsoft.com/office/drawing/2014/main" id="{AEC73E78-C9AC-4F4D-B68E-A369AB9E5EED}"/>
                          </a:ext>
                        </a:extLst>
                      </p:cNvPr>
                      <p:cNvPicPr>
                        <a:picLocks noChangeArrowheads="1"/>
                      </p:cNvPicPr>
                      <p:nvPr/>
                    </p:nvPicPr>
                    <p:blipFill>
                      <a:blip r:embed="rId5" cstate="print"/>
                      <a:srcRect/>
                      <a:stretch>
                        <a:fillRect/>
                      </a:stretch>
                    </p:blipFill>
                    <p:spPr bwMode="auto">
                      <a:xfrm>
                        <a:off x="3191710" y="1964164"/>
                        <a:ext cx="1800000" cy="1350000"/>
                      </a:xfrm>
                      <a:prstGeom prst="rect">
                        <a:avLst/>
                      </a:prstGeom>
                      <a:noFill/>
                      <a:ln>
                        <a:noFill/>
                      </a:ln>
                    </p:spPr>
                  </p:pic>
                  <p:grpSp>
                    <p:nvGrpSpPr>
                      <p:cNvPr id="35" name="Group 34">
                        <a:extLst>
                          <a:ext uri="{FF2B5EF4-FFF2-40B4-BE49-F238E27FC236}">
                            <a16:creationId xmlns:a16="http://schemas.microsoft.com/office/drawing/2014/main" id="{71135F04-A0AF-4670-A40D-EAEDA07B9F1B}"/>
                          </a:ext>
                        </a:extLst>
                      </p:cNvPr>
                      <p:cNvGrpSpPr/>
                      <p:nvPr/>
                    </p:nvGrpSpPr>
                    <p:grpSpPr>
                      <a:xfrm>
                        <a:off x="1186510" y="1964163"/>
                        <a:ext cx="9970887" cy="2898001"/>
                        <a:chOff x="1505463" y="1589188"/>
                        <a:chExt cx="4341461" cy="1781225"/>
                      </a:xfrm>
                    </p:grpSpPr>
                    <p:grpSp>
                      <p:nvGrpSpPr>
                        <p:cNvPr id="36" name="Group 35">
                          <a:extLst>
                            <a:ext uri="{FF2B5EF4-FFF2-40B4-BE49-F238E27FC236}">
                              <a16:creationId xmlns:a16="http://schemas.microsoft.com/office/drawing/2014/main" id="{78540532-6D9A-4A52-9F56-B6FD8657C50B}"/>
                            </a:ext>
                          </a:extLst>
                        </p:cNvPr>
                        <p:cNvGrpSpPr/>
                        <p:nvPr/>
                      </p:nvGrpSpPr>
                      <p:grpSpPr>
                        <a:xfrm>
                          <a:off x="1505463" y="1589188"/>
                          <a:ext cx="2532541" cy="1781225"/>
                          <a:chOff x="1762265" y="2922371"/>
                          <a:chExt cx="2532541" cy="1781225"/>
                        </a:xfrm>
                      </p:grpSpPr>
                      <p:pic>
                        <p:nvPicPr>
                          <p:cNvPr id="38" name="Picture 3">
                            <a:extLst>
                              <a:ext uri="{FF2B5EF4-FFF2-40B4-BE49-F238E27FC236}">
                                <a16:creationId xmlns:a16="http://schemas.microsoft.com/office/drawing/2014/main" id="{A362114D-0470-40DD-AD3D-64BB69DEE705}"/>
                              </a:ext>
                            </a:extLst>
                          </p:cNvPr>
                          <p:cNvPicPr>
                            <a:picLocks noChangeArrowheads="1"/>
                          </p:cNvPicPr>
                          <p:nvPr/>
                        </p:nvPicPr>
                        <p:blipFill>
                          <a:blip r:embed="rId6" cstate="print"/>
                          <a:srcRect/>
                          <a:stretch>
                            <a:fillRect/>
                          </a:stretch>
                        </p:blipFill>
                        <p:spPr bwMode="auto">
                          <a:xfrm>
                            <a:off x="1762265" y="3873833"/>
                            <a:ext cx="783745" cy="829763"/>
                          </a:xfrm>
                          <a:prstGeom prst="rect">
                            <a:avLst/>
                          </a:prstGeom>
                          <a:ln w="38100" cap="sq">
                            <a:noFill/>
                            <a:prstDash val="solid"/>
                            <a:miter lim="800000"/>
                            <a:headEnd/>
                            <a:tailEnd/>
                          </a:ln>
                          <a:effectLst/>
                        </p:spPr>
                      </p:pic>
                      <p:pic>
                        <p:nvPicPr>
                          <p:cNvPr id="39" name="Picture 38" descr="19">
                            <a:extLst>
                              <a:ext uri="{FF2B5EF4-FFF2-40B4-BE49-F238E27FC236}">
                                <a16:creationId xmlns:a16="http://schemas.microsoft.com/office/drawing/2014/main" id="{CF8D0495-EB5A-47AA-BECF-5335DBDDA80D}"/>
                              </a:ext>
                            </a:extLst>
                          </p:cNvPr>
                          <p:cNvPicPr/>
                          <p:nvPr/>
                        </p:nvPicPr>
                        <p:blipFill>
                          <a:blip r:embed="rId7" cstate="print"/>
                          <a:srcRect t="5539" b="3264"/>
                          <a:stretch>
                            <a:fillRect/>
                          </a:stretch>
                        </p:blipFill>
                        <p:spPr bwMode="auto">
                          <a:xfrm>
                            <a:off x="1762265" y="2922371"/>
                            <a:ext cx="783745" cy="829763"/>
                          </a:xfrm>
                          <a:prstGeom prst="rect">
                            <a:avLst/>
                          </a:prstGeom>
                          <a:noFill/>
                          <a:ln>
                            <a:noFill/>
                          </a:ln>
                        </p:spPr>
                      </p:pic>
                      <p:pic>
                        <p:nvPicPr>
                          <p:cNvPr id="40" name="Picture 16" descr="G_12X8_3COP">
                            <a:extLst>
                              <a:ext uri="{FF2B5EF4-FFF2-40B4-BE49-F238E27FC236}">
                                <a16:creationId xmlns:a16="http://schemas.microsoft.com/office/drawing/2014/main" id="{9053C58B-672C-4AD8-80C6-2AC42C9C84AD}"/>
                              </a:ext>
                            </a:extLst>
                          </p:cNvPr>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11061" y="3873833"/>
                            <a:ext cx="783745" cy="829763"/>
                          </a:xfrm>
                          <a:prstGeom prst="rect">
                            <a:avLst/>
                          </a:prstGeom>
                          <a:noFill/>
                          <a:ln>
                            <a:noFill/>
                          </a:ln>
                          <a:extLst>
                            <a:ext uri="{909E8E84-426E-40DD-AFC4-6F175D3DCCD1}">
                              <a14:hiddenFill xmlns:a14="http://schemas.microsoft.com/office/drawing/2010/main">
                                <a:solidFill>
                                  <a:srgbClr val="FFFFFF"/>
                                </a:solidFill>
                              </a14:hiddenFill>
                            </a:ext>
                          </a:extLst>
                        </p:spPr>
                      </p:pic>
                    </p:grpSp>
                    <p:pic>
                      <p:nvPicPr>
                        <p:cNvPr id="37" name="Content Placeholder 49" descr="IMG_0034">
                          <a:extLst>
                            <a:ext uri="{FF2B5EF4-FFF2-40B4-BE49-F238E27FC236}">
                              <a16:creationId xmlns:a16="http://schemas.microsoft.com/office/drawing/2014/main" id="{9B4D9DE3-A7F4-4074-9BEE-D7D1DF0296D9}"/>
                            </a:ext>
                          </a:extLst>
                        </p:cNvPr>
                        <p:cNvPicPr preferRelativeResize="0">
                          <a:picLocks/>
                        </p:cNvPicPr>
                        <p:nvPr/>
                      </p:nvPicPr>
                      <p:blipFill>
                        <a:blip r:embed="rId9" cstate="print"/>
                        <a:srcRect/>
                        <a:stretch>
                          <a:fillRect/>
                        </a:stretch>
                      </p:blipFill>
                      <p:spPr bwMode="auto">
                        <a:xfrm>
                          <a:off x="5063179" y="1612010"/>
                          <a:ext cx="783745" cy="829763"/>
                        </a:xfrm>
                        <a:prstGeom prst="rect">
                          <a:avLst/>
                        </a:prstGeom>
                        <a:noFill/>
                        <a:ln>
                          <a:solidFill>
                            <a:schemeClr val="tx1"/>
                          </a:solidFill>
                        </a:ln>
                      </p:spPr>
                    </p:pic>
                  </p:grpSp>
                </p:grpSp>
                <p:pic>
                  <p:nvPicPr>
                    <p:cNvPr id="31" name="Picture 30">
                      <a:extLst>
                        <a:ext uri="{FF2B5EF4-FFF2-40B4-BE49-F238E27FC236}">
                          <a16:creationId xmlns:a16="http://schemas.microsoft.com/office/drawing/2014/main" id="{79BEA71A-5FF8-4014-879A-FD083E53DCFA}"/>
                        </a:ext>
                      </a:extLst>
                    </p:cNvPr>
                    <p:cNvPicPr>
                      <a:picLocks/>
                    </p:cNvPicPr>
                    <p:nvPr/>
                  </p:nvPicPr>
                  <p:blipFill>
                    <a:blip r:embed="rId10" cstate="print">
                      <a:extLst>
                        <a:ext uri="{28A0092B-C50C-407E-A947-70E740481C1C}">
                          <a14:useLocalDpi xmlns:a14="http://schemas.microsoft.com/office/drawing/2010/main" val="0"/>
                        </a:ext>
                      </a:extLst>
                    </a:blip>
                    <a:srcRect/>
                    <a:stretch>
                      <a:fillRect/>
                    </a:stretch>
                  </p:blipFill>
                  <p:spPr>
                    <a:xfrm>
                      <a:off x="2324115" y="5022179"/>
                      <a:ext cx="1800000" cy="1350000"/>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grpSp>
              <p:pic>
                <p:nvPicPr>
                  <p:cNvPr id="28" name="Picture 2" descr="Picture 039">
                    <a:extLst>
                      <a:ext uri="{FF2B5EF4-FFF2-40B4-BE49-F238E27FC236}">
                        <a16:creationId xmlns:a16="http://schemas.microsoft.com/office/drawing/2014/main" id="{0DA08D07-C7E2-4A85-8B77-9620D342FC83}"/>
                      </a:ext>
                    </a:extLst>
                  </p:cNvPr>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29315" y="5022179"/>
                    <a:ext cx="1800000" cy="135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 name="Picture 4" descr="\\Mms\scan\Mahi\Annual Reports\P26\Annual Report Photos\Professor Visit\IMG_0019.JPG">
                  <a:extLst>
                    <a:ext uri="{FF2B5EF4-FFF2-40B4-BE49-F238E27FC236}">
                      <a16:creationId xmlns:a16="http://schemas.microsoft.com/office/drawing/2014/main" id="{D5E7FA30-FC9C-4E94-8027-771C748EE0EC}"/>
                    </a:ext>
                  </a:extLst>
                </p:cNvPr>
                <p:cNvPicPr>
                  <a:picLocks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99445" y="1912099"/>
                  <a:ext cx="1800000" cy="135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4" name="Picture 23">
                <a:extLst>
                  <a:ext uri="{FF2B5EF4-FFF2-40B4-BE49-F238E27FC236}">
                    <a16:creationId xmlns:a16="http://schemas.microsoft.com/office/drawing/2014/main" id="{E7A868A3-98ED-4E86-A1A1-A3C38D34ED6E}"/>
                  </a:ext>
                </a:extLst>
              </p:cNvPr>
              <p:cNvPicPr>
                <a:picLocks/>
              </p:cNvPicPr>
              <p:nvPr/>
            </p:nvPicPr>
            <p:blipFill>
              <a:blip r:embed="rId13"/>
              <a:stretch>
                <a:fillRect/>
              </a:stretch>
            </p:blipFill>
            <p:spPr>
              <a:xfrm>
                <a:off x="6340515" y="5022179"/>
                <a:ext cx="1800000" cy="1350000"/>
              </a:xfrm>
              <a:prstGeom prst="rect">
                <a:avLst/>
              </a:prstGeom>
            </p:spPr>
          </p:pic>
        </p:grpSp>
        <p:grpSp>
          <p:nvGrpSpPr>
            <p:cNvPr id="17" name="Group 16">
              <a:extLst>
                <a:ext uri="{FF2B5EF4-FFF2-40B4-BE49-F238E27FC236}">
                  <a16:creationId xmlns:a16="http://schemas.microsoft.com/office/drawing/2014/main" id="{D2643B8E-077E-48A5-8CF7-2AAE1EC176D5}"/>
                </a:ext>
              </a:extLst>
            </p:cNvPr>
            <p:cNvGrpSpPr/>
            <p:nvPr/>
          </p:nvGrpSpPr>
          <p:grpSpPr>
            <a:xfrm>
              <a:off x="4329315" y="1912099"/>
              <a:ext cx="5868600" cy="4460080"/>
              <a:chOff x="4329313" y="1952915"/>
              <a:chExt cx="5868600" cy="4460080"/>
            </a:xfrm>
          </p:grpSpPr>
          <p:grpSp>
            <p:nvGrpSpPr>
              <p:cNvPr id="18" name="Group 17">
                <a:extLst>
                  <a:ext uri="{FF2B5EF4-FFF2-40B4-BE49-F238E27FC236}">
                    <a16:creationId xmlns:a16="http://schemas.microsoft.com/office/drawing/2014/main" id="{891E4D0E-3979-469F-8849-51E53F1089D3}"/>
                  </a:ext>
                </a:extLst>
              </p:cNvPr>
              <p:cNvGrpSpPr/>
              <p:nvPr/>
            </p:nvGrpSpPr>
            <p:grpSpPr>
              <a:xfrm>
                <a:off x="6340513" y="1952915"/>
                <a:ext cx="3857400" cy="4460080"/>
                <a:chOff x="6340513" y="1952915"/>
                <a:chExt cx="3857400" cy="4460080"/>
              </a:xfrm>
            </p:grpSpPr>
            <p:pic>
              <p:nvPicPr>
                <p:cNvPr id="20" name="Picture 19">
                  <a:extLst>
                    <a:ext uri="{FF2B5EF4-FFF2-40B4-BE49-F238E27FC236}">
                      <a16:creationId xmlns:a16="http://schemas.microsoft.com/office/drawing/2014/main" id="{6164E2F8-4374-40D0-B8F0-B3ED9422B58A}"/>
                    </a:ext>
                  </a:extLst>
                </p:cNvPr>
                <p:cNvPicPr>
                  <a:picLocks/>
                </p:cNvPicPr>
                <p:nvPr/>
              </p:nvPicPr>
              <p:blipFill>
                <a:blip r:embed="rId14"/>
                <a:stretch>
                  <a:fillRect/>
                </a:stretch>
              </p:blipFill>
              <p:spPr>
                <a:xfrm>
                  <a:off x="8397913" y="5062995"/>
                  <a:ext cx="1800000" cy="1350000"/>
                </a:xfrm>
                <a:prstGeom prst="rect">
                  <a:avLst/>
                </a:prstGeom>
                <a:ln>
                  <a:noFill/>
                </a:ln>
              </p:spPr>
            </p:pic>
            <p:pic>
              <p:nvPicPr>
                <p:cNvPr id="21" name="Picture 20" descr="C:\Documents and Settings\user\Desktop\New Folder\DSCF4491.JPG">
                  <a:extLst>
                    <a:ext uri="{FF2B5EF4-FFF2-40B4-BE49-F238E27FC236}">
                      <a16:creationId xmlns:a16="http://schemas.microsoft.com/office/drawing/2014/main" id="{19564B00-4B0D-4414-A38E-9C7335E55DC0}"/>
                    </a:ext>
                  </a:extLst>
                </p:cNvPr>
                <p:cNvPicPr>
                  <a:picLocks noChangeArrowheads="1"/>
                </p:cNvPicPr>
                <p:nvPr/>
              </p:nvPicPr>
              <p:blipFill>
                <a:blip r:embed="rId15" cstate="print"/>
                <a:srcRect/>
                <a:stretch>
                  <a:fillRect/>
                </a:stretch>
              </p:blipFill>
              <p:spPr bwMode="auto">
                <a:xfrm>
                  <a:off x="6340513" y="1952915"/>
                  <a:ext cx="1800000" cy="1350000"/>
                </a:xfrm>
                <a:prstGeom prst="rect">
                  <a:avLst/>
                </a:prstGeom>
                <a:noFill/>
                <a:ln w="9525">
                  <a:noFill/>
                  <a:miter lim="800000"/>
                  <a:headEnd/>
                  <a:tailEnd/>
                </a:ln>
              </p:spPr>
            </p:pic>
          </p:grpSp>
          <p:pic>
            <p:nvPicPr>
              <p:cNvPr id="19" name="Picture 26" descr="100_1023">
                <a:extLst>
                  <a:ext uri="{FF2B5EF4-FFF2-40B4-BE49-F238E27FC236}">
                    <a16:creationId xmlns:a16="http://schemas.microsoft.com/office/drawing/2014/main" id="{567173AB-7208-44F4-81C4-EA3596D9C581}"/>
                  </a:ext>
                </a:extLst>
              </p:cNvPr>
              <p:cNvPicPr>
                <a:picLocks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29313" y="3500915"/>
                <a:ext cx="1800000" cy="135000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41" name="Picture 2">
            <a:extLst>
              <a:ext uri="{FF2B5EF4-FFF2-40B4-BE49-F238E27FC236}">
                <a16:creationId xmlns:a16="http://schemas.microsoft.com/office/drawing/2014/main" id="{6301B3F3-B047-43CF-8075-E2AA9E6BE00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887200" y="2209800"/>
            <a:ext cx="1839688" cy="3009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descr="Related image">
            <a:extLst>
              <a:ext uri="{FF2B5EF4-FFF2-40B4-BE49-F238E27FC236}">
                <a16:creationId xmlns:a16="http://schemas.microsoft.com/office/drawing/2014/main" id="{F297D4E7-61FF-4005-95C0-37DA39751D09}"/>
              </a:ext>
            </a:extLst>
          </p:cNvPr>
          <p:cNvPicPr>
            <a:picLocks noChangeArrowheads="1"/>
          </p:cNvPicPr>
          <p:nvPr/>
        </p:nvPicPr>
        <p:blipFill>
          <a:blip r:embed="rId18" cstate="print">
            <a:extLst>
              <a:ext uri="{28A0092B-C50C-407E-A947-70E740481C1C}">
                <a14:useLocalDpi xmlns:a14="http://schemas.microsoft.com/office/drawing/2010/main" val="0"/>
              </a:ext>
            </a:extLst>
          </a:blip>
          <a:srcRect t="17312" r="5211"/>
          <a:stretch>
            <a:fillRect/>
          </a:stretch>
        </p:blipFill>
        <p:spPr bwMode="auto">
          <a:xfrm>
            <a:off x="9829800" y="2209800"/>
            <a:ext cx="1800000" cy="135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Box 9"/>
          <p:cNvSpPr txBox="1">
            <a:spLocks noChangeArrowheads="1"/>
          </p:cNvSpPr>
          <p:nvPr/>
        </p:nvSpPr>
        <p:spPr bwMode="auto">
          <a:xfrm>
            <a:off x="7346950" y="4425950"/>
            <a:ext cx="6145213" cy="193675"/>
          </a:xfrm>
          <a:prstGeom prst="rect">
            <a:avLst/>
          </a:prstGeom>
          <a:noFill/>
          <a:ln w="9525">
            <a:noFill/>
            <a:miter lim="800000"/>
            <a:headEnd/>
            <a:tailEnd/>
          </a:ln>
        </p:spPr>
        <p:txBody>
          <a:bodyPr lIns="0" tIns="0" rIns="0" bIns="0">
            <a:spAutoFit/>
          </a:bodyPr>
          <a:lstStyle/>
          <a:p>
            <a:pPr>
              <a:lnSpc>
                <a:spcPts val="1513"/>
              </a:lnSpc>
            </a:pPr>
            <a:endParaRPr lang="en-US" sz="4800">
              <a:solidFill>
                <a:srgbClr val="BFBFBF"/>
              </a:solidFill>
              <a:latin typeface="Franklin Gothic Book" pitchFamily="34" charset="0"/>
              <a:ea typeface="Franklin Gothic Book" pitchFamily="34" charset="0"/>
              <a:cs typeface="Franklin Gothic Book" pitchFamily="34" charset="0"/>
            </a:endParaRPr>
          </a:p>
        </p:txBody>
      </p:sp>
      <p:sp>
        <p:nvSpPr>
          <p:cNvPr id="5" name="Rectangle 4">
            <a:extLst>
              <a:ext uri="{FF2B5EF4-FFF2-40B4-BE49-F238E27FC236}">
                <a16:creationId xmlns:a16="http://schemas.microsoft.com/office/drawing/2014/main" id="{551DEC07-A329-4892-852A-4F60AA4A1501}"/>
              </a:ext>
            </a:extLst>
          </p:cNvPr>
          <p:cNvSpPr/>
          <p:nvPr/>
        </p:nvSpPr>
        <p:spPr>
          <a:xfrm>
            <a:off x="0" y="-31174"/>
            <a:ext cx="14630400" cy="9175173"/>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7" name="TextBox 6">
            <a:extLst>
              <a:ext uri="{FF2B5EF4-FFF2-40B4-BE49-F238E27FC236}">
                <a16:creationId xmlns:a16="http://schemas.microsoft.com/office/drawing/2014/main" id="{88FD252F-9B74-496B-AD55-5C680093AA1F}"/>
              </a:ext>
            </a:extLst>
          </p:cNvPr>
          <p:cNvSpPr txBox="1"/>
          <p:nvPr/>
        </p:nvSpPr>
        <p:spPr>
          <a:xfrm>
            <a:off x="2133600" y="4724400"/>
            <a:ext cx="8909050" cy="523174"/>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lang="en-US" sz="2800" b="1" dirty="0">
                <a:solidFill>
                  <a:schemeClr val="bg1"/>
                </a:solidFill>
              </a:rPr>
              <a:t>Transwat</a:t>
            </a:r>
            <a:r>
              <a:rPr kumimoji="0" lang="en-US" sz="2800" b="1" i="0" u="none" strike="noStrike" kern="1200" cap="none" spc="0" normalizeH="0" baseline="0" noProof="0" dirty="0">
                <a:ln>
                  <a:noFill/>
                </a:ln>
                <a:solidFill>
                  <a:schemeClr val="bg1"/>
                </a:solidFill>
                <a:effectLst/>
                <a:uLnTx/>
                <a:uFillTx/>
                <a:latin typeface="Arial" pitchFamily="34" charset="0"/>
                <a:ea typeface="+mn-ea"/>
                <a:cs typeface="Arial" pitchFamily="34" charset="0"/>
              </a:rPr>
              <a:t> Techno-Engineering Services Ltd</a:t>
            </a:r>
          </a:p>
        </p:txBody>
      </p:sp>
      <p:sp>
        <p:nvSpPr>
          <p:cNvPr id="8" name="TextBox 7">
            <a:extLst>
              <a:ext uri="{FF2B5EF4-FFF2-40B4-BE49-F238E27FC236}">
                <a16:creationId xmlns:a16="http://schemas.microsoft.com/office/drawing/2014/main" id="{4ACCC04D-F343-4C88-8430-96D7F82A6DEB}"/>
              </a:ext>
            </a:extLst>
          </p:cNvPr>
          <p:cNvSpPr txBox="1"/>
          <p:nvPr/>
        </p:nvSpPr>
        <p:spPr>
          <a:xfrm>
            <a:off x="533400" y="3657600"/>
            <a:ext cx="14401800" cy="2368551"/>
          </a:xfrm>
          <a:prstGeom prst="rect">
            <a:avLst/>
          </a:prstGeom>
          <a:noFill/>
        </p:spPr>
        <p:txBody>
          <a:bodyPr wrap="square" lIns="135845" tIns="67922" rIns="135845" bIns="67922">
            <a:spAutoFit/>
          </a:bodyPr>
          <a:lstStyle/>
          <a:p>
            <a:pPr defTabSz="1358524" fontAlgn="auto">
              <a:spcBef>
                <a:spcPts val="0"/>
              </a:spcBef>
              <a:spcAft>
                <a:spcPts val="0"/>
              </a:spcAft>
              <a:defRPr/>
            </a:pPr>
            <a:r>
              <a:rPr lang="en-US" sz="6500" dirty="0">
                <a:solidFill>
                  <a:srgbClr val="FF0000"/>
                </a:solidFill>
                <a:latin typeface="Franklin Gothic Book" pitchFamily="34" charset="0"/>
                <a:cs typeface="Helvetica Neue UltraLight"/>
              </a:rPr>
              <a:t>         Key Water Resource Projects </a:t>
            </a:r>
          </a:p>
          <a:p>
            <a:pPr defTabSz="1358524" fontAlgn="auto">
              <a:spcBef>
                <a:spcPts val="0"/>
              </a:spcBef>
              <a:spcAft>
                <a:spcPts val="0"/>
              </a:spcAft>
              <a:defRPr/>
            </a:pPr>
            <a:endParaRPr lang="en-US" sz="8000" dirty="0">
              <a:solidFill>
                <a:schemeClr val="bg1">
                  <a:lumMod val="95000"/>
                </a:schemeClr>
              </a:solidFill>
              <a:latin typeface="Franklin Gothic Book" pitchFamily="34" charset="0"/>
              <a:cs typeface="Helvetica Neue Ultra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a:r>
              <a:rPr lang="en-US" sz="3600" b="1" dirty="0">
                <a:solidFill>
                  <a:schemeClr val="bg1"/>
                </a:solidFill>
                <a:latin typeface="Century Schoolbook" pitchFamily="18" charset="0"/>
              </a:rPr>
              <a:t>WATER RESOURCES DEVELOPMENT SECTOR</a:t>
            </a:r>
          </a:p>
        </p:txBody>
      </p:sp>
      <p:sp>
        <p:nvSpPr>
          <p:cNvPr id="5" name="Rectangle 4">
            <a:extLst>
              <a:ext uri="{FF2B5EF4-FFF2-40B4-BE49-F238E27FC236}">
                <a16:creationId xmlns:a16="http://schemas.microsoft.com/office/drawing/2014/main" id="{22702083-96E6-460F-999B-C598D7E6D5F0}"/>
              </a:ext>
            </a:extLst>
          </p:cNvPr>
          <p:cNvSpPr>
            <a:spLocks noChangeAspect="1"/>
          </p:cNvSpPr>
          <p:nvPr/>
        </p:nvSpPr>
        <p:spPr>
          <a:xfrm>
            <a:off x="2362203" y="1623512"/>
            <a:ext cx="10339006" cy="967287"/>
          </a:xfrm>
          <a:prstGeom prst="rect">
            <a:avLst/>
          </a:prstGeom>
          <a:solidFill>
            <a:schemeClr val="accent1">
              <a:alpha val="25000"/>
            </a:schemeClr>
          </a:solidFill>
          <a:ln w="25400" cap="sq">
            <a:noFill/>
            <a:prstDash val="solid"/>
            <a:miter lim="800000"/>
          </a:ln>
          <a:effectLst>
            <a:outerShdw blurRad="50800" dist="38100" dir="2700000" algn="tl" rotWithShape="0">
              <a:schemeClr val="bg1">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525524">
              <a:defRPr/>
            </a:pPr>
            <a:r>
              <a:rPr lang="en-US" sz="2400" b="1" dirty="0">
                <a:solidFill>
                  <a:srgbClr val="0000FF"/>
                </a:solidFill>
                <a:latin typeface="Georgia" pitchFamily="18" charset="0"/>
              </a:rPr>
              <a:t>Having expertise to offer Consultancy Services in </a:t>
            </a:r>
            <a:r>
              <a:rPr lang="en-US" sz="2400" b="1" dirty="0">
                <a:solidFill>
                  <a:srgbClr val="0000FF"/>
                </a:solidFill>
                <a:latin typeface="Georgia" pitchFamily="18" charset="0"/>
                <a:sym typeface="+mn-ea"/>
              </a:rPr>
              <a:t>Water Sector </a:t>
            </a:r>
          </a:p>
          <a:p>
            <a:pPr algn="ctr" defTabSz="1525524">
              <a:defRPr/>
            </a:pPr>
            <a:r>
              <a:rPr lang="en-US" sz="2400" b="1" dirty="0">
                <a:solidFill>
                  <a:srgbClr val="0000FF"/>
                </a:solidFill>
                <a:latin typeface="Georgia" pitchFamily="18" charset="0"/>
              </a:rPr>
              <a:t>on Pan India and in a few selected Foreign Countries</a:t>
            </a:r>
          </a:p>
        </p:txBody>
      </p:sp>
      <p:sp>
        <p:nvSpPr>
          <p:cNvPr id="6" name="Text Box 33">
            <a:extLst>
              <a:ext uri="{FF2B5EF4-FFF2-40B4-BE49-F238E27FC236}">
                <a16:creationId xmlns:a16="http://schemas.microsoft.com/office/drawing/2014/main" id="{A422894B-3407-4F4A-82D5-950C9B157DE3}"/>
              </a:ext>
            </a:extLst>
          </p:cNvPr>
          <p:cNvSpPr txBox="1"/>
          <p:nvPr/>
        </p:nvSpPr>
        <p:spPr>
          <a:xfrm>
            <a:off x="2329627" y="2822318"/>
            <a:ext cx="10371582" cy="1284783"/>
          </a:xfrm>
          <a:prstGeom prst="rect">
            <a:avLst/>
          </a:prstGeom>
          <a:solidFill>
            <a:schemeClr val="accent6">
              <a:lumMod val="60000"/>
              <a:lumOff val="40000"/>
              <a:alpha val="50000"/>
            </a:schemeClr>
          </a:solidFill>
        </p:spPr>
        <p:txBody>
          <a:bodyPr wrap="square" lIns="114117" tIns="57059" rIns="114117" bIns="57059" rtlCol="0">
            <a:spAutoFit/>
          </a:bodyPr>
          <a:lstStyle/>
          <a:p>
            <a:pPr algn="just"/>
            <a:r>
              <a:rPr lang="en-US" sz="1900" b="1" dirty="0">
                <a:solidFill>
                  <a:srgbClr val="0000FF"/>
                </a:solidFill>
                <a:sym typeface="+mn-ea"/>
              </a:rPr>
              <a:t>To support the Client for Effective  Implementation of various Water Sector Projects such as Urban Water Supply, Rural Water Supply, Associated Infrastructure, Major Irrigation Projects such as Dams, Reservoirs, Canals, Lift Irrigation, Tunnels and </a:t>
            </a:r>
            <a:r>
              <a:rPr lang="en-US" sz="1900" b="1" dirty="0" err="1">
                <a:solidFill>
                  <a:srgbClr val="0000FF"/>
                </a:solidFill>
                <a:sym typeface="+mn-ea"/>
              </a:rPr>
              <a:t>etc</a:t>
            </a:r>
            <a:r>
              <a:rPr lang="en-US" sz="1900" b="1" dirty="0">
                <a:solidFill>
                  <a:srgbClr val="0000FF"/>
                </a:solidFill>
                <a:sym typeface="+mn-ea"/>
              </a:rPr>
              <a:t> under Guidelines of JJM / Govt / ULBs / Funding Agencies</a:t>
            </a:r>
            <a:endParaRPr lang="en-US" sz="1900" b="1" dirty="0">
              <a:solidFill>
                <a:prstClr val="black"/>
              </a:solidFill>
              <a:sym typeface="+mn-ea"/>
            </a:endParaRPr>
          </a:p>
        </p:txBody>
      </p:sp>
      <p:graphicFrame>
        <p:nvGraphicFramePr>
          <p:cNvPr id="7" name="Table 6">
            <a:extLst>
              <a:ext uri="{FF2B5EF4-FFF2-40B4-BE49-F238E27FC236}">
                <a16:creationId xmlns:a16="http://schemas.microsoft.com/office/drawing/2014/main" id="{4151F73D-4DD4-4EA1-8EEC-A97AF3075D49}"/>
              </a:ext>
            </a:extLst>
          </p:cNvPr>
          <p:cNvGraphicFramePr/>
          <p:nvPr>
            <p:extLst>
              <p:ext uri="{D42A27DB-BD31-4B8C-83A1-F6EECF244321}">
                <p14:modId xmlns:p14="http://schemas.microsoft.com/office/powerpoint/2010/main" val="632371987"/>
              </p:ext>
            </p:extLst>
          </p:nvPr>
        </p:nvGraphicFramePr>
        <p:xfrm>
          <a:off x="2362200" y="5181600"/>
          <a:ext cx="10339008" cy="2759105"/>
        </p:xfrm>
        <a:graphic>
          <a:graphicData uri="http://schemas.openxmlformats.org/drawingml/2006/table">
            <a:tbl>
              <a:tblPr firstRow="1" bandRow="1">
                <a:tableStyleId>{5C22544A-7EE6-4342-B048-85BDC9FD1C3A}</a:tableStyleId>
              </a:tblPr>
              <a:tblGrid>
                <a:gridCol w="5169504">
                  <a:extLst>
                    <a:ext uri="{9D8B030D-6E8A-4147-A177-3AD203B41FA5}">
                      <a16:colId xmlns:a16="http://schemas.microsoft.com/office/drawing/2014/main" val="20000"/>
                    </a:ext>
                  </a:extLst>
                </a:gridCol>
                <a:gridCol w="5169504">
                  <a:extLst>
                    <a:ext uri="{9D8B030D-6E8A-4147-A177-3AD203B41FA5}">
                      <a16:colId xmlns:a16="http://schemas.microsoft.com/office/drawing/2014/main" val="20001"/>
                    </a:ext>
                  </a:extLst>
                </a:gridCol>
              </a:tblGrid>
              <a:tr h="514079">
                <a:tc>
                  <a:txBody>
                    <a:bodyPr/>
                    <a:lstStyle/>
                    <a:p>
                      <a:pPr>
                        <a:buNone/>
                      </a:pPr>
                      <a:r>
                        <a:rPr lang="en-US" sz="2400" b="1" dirty="0">
                          <a:solidFill>
                            <a:srgbClr val="0000FF"/>
                          </a:solidFill>
                          <a:sym typeface="+mn-ea"/>
                        </a:rPr>
                        <a:t>Pre-tender Studies</a:t>
                      </a:r>
                      <a:r>
                        <a:rPr lang="en-US" sz="2400" b="1" baseline="0" dirty="0">
                          <a:solidFill>
                            <a:srgbClr val="0000FF"/>
                          </a:solidFill>
                          <a:sym typeface="+mn-ea"/>
                        </a:rPr>
                        <a:t> </a:t>
                      </a:r>
                      <a:r>
                        <a:rPr lang="en-US" sz="2400" b="1" dirty="0">
                          <a:solidFill>
                            <a:srgbClr val="0000FF"/>
                          </a:solidFill>
                          <a:sym typeface="+mn-ea"/>
                        </a:rPr>
                        <a:t>&amp; Analysis Report</a:t>
                      </a:r>
                    </a:p>
                  </a:txBody>
                  <a:tcPr marL="82296" marR="82296">
                    <a:solidFill>
                      <a:schemeClr val="accent3">
                        <a:lumMod val="60000"/>
                        <a:lumOff val="40000"/>
                      </a:schemeClr>
                    </a:solidFill>
                  </a:tcPr>
                </a:tc>
                <a:tc>
                  <a:txBody>
                    <a:bodyPr/>
                    <a:lstStyle/>
                    <a:p>
                      <a:pPr>
                        <a:buNone/>
                      </a:pPr>
                      <a:r>
                        <a:rPr lang="en-US" sz="2400" b="1" kern="1200" dirty="0">
                          <a:solidFill>
                            <a:srgbClr val="0000FF"/>
                          </a:solidFill>
                          <a:latin typeface="+mn-lt"/>
                          <a:ea typeface="+mn-ea"/>
                          <a:cs typeface="+mn-cs"/>
                        </a:rPr>
                        <a:t>Detailed Designs, Drawings &amp; Estimates</a:t>
                      </a:r>
                    </a:p>
                  </a:txBody>
                  <a:tcPr marL="82296" marR="82296">
                    <a:solidFill>
                      <a:schemeClr val="accent3">
                        <a:lumMod val="60000"/>
                        <a:lumOff val="40000"/>
                      </a:schemeClr>
                    </a:solidFill>
                  </a:tcPr>
                </a:tc>
                <a:extLst>
                  <a:ext uri="{0D108BD9-81ED-4DB2-BD59-A6C34878D82A}">
                    <a16:rowId xmlns:a16="http://schemas.microsoft.com/office/drawing/2014/main" val="10000"/>
                  </a:ext>
                </a:extLst>
              </a:tr>
              <a:tr h="514079">
                <a:tc>
                  <a:txBody>
                    <a:bodyPr/>
                    <a:lstStyle/>
                    <a:p>
                      <a:pPr>
                        <a:buNone/>
                      </a:pPr>
                      <a:r>
                        <a:rPr lang="en-US" sz="2400" b="1" dirty="0">
                          <a:solidFill>
                            <a:srgbClr val="0000FF"/>
                          </a:solidFill>
                          <a:sym typeface="+mn-ea"/>
                        </a:rPr>
                        <a:t>Design Review / Cost Engineering</a:t>
                      </a:r>
                    </a:p>
                  </a:txBody>
                  <a:tcPr marL="82296" marR="82296">
                    <a:solidFill>
                      <a:schemeClr val="accent3">
                        <a:lumMod val="60000"/>
                        <a:lumOff val="40000"/>
                      </a:schemeClr>
                    </a:solidFill>
                  </a:tcPr>
                </a:tc>
                <a:tc>
                  <a:txBody>
                    <a:bodyPr/>
                    <a:lstStyle/>
                    <a:p>
                      <a:pPr>
                        <a:buNone/>
                      </a:pPr>
                      <a:r>
                        <a:rPr lang="en-US" sz="2400" b="1" kern="1200" dirty="0">
                          <a:solidFill>
                            <a:srgbClr val="0000FF"/>
                          </a:solidFill>
                          <a:latin typeface="+mn-lt"/>
                          <a:ea typeface="+mn-ea"/>
                          <a:cs typeface="+mn-cs"/>
                        </a:rPr>
                        <a:t>Assistance in obtaining Clearances</a:t>
                      </a:r>
                    </a:p>
                  </a:txBody>
                  <a:tcPr marL="82296" marR="82296">
                    <a:solidFill>
                      <a:schemeClr val="accent3">
                        <a:lumMod val="60000"/>
                        <a:lumOff val="40000"/>
                      </a:schemeClr>
                    </a:solidFill>
                  </a:tcPr>
                </a:tc>
                <a:extLst>
                  <a:ext uri="{0D108BD9-81ED-4DB2-BD59-A6C34878D82A}">
                    <a16:rowId xmlns:a16="http://schemas.microsoft.com/office/drawing/2014/main" val="10001"/>
                  </a:ext>
                </a:extLst>
              </a:tr>
              <a:tr h="514079">
                <a:tc>
                  <a:txBody>
                    <a:bodyPr/>
                    <a:lstStyle/>
                    <a:p>
                      <a:pPr>
                        <a:buNone/>
                      </a:pPr>
                      <a:r>
                        <a:rPr lang="en-US" sz="2400" b="1" dirty="0">
                          <a:solidFill>
                            <a:srgbClr val="0000FF"/>
                          </a:solidFill>
                          <a:sym typeface="+mn-ea"/>
                        </a:rPr>
                        <a:t>Work Methodology &amp; Time Management</a:t>
                      </a:r>
                    </a:p>
                  </a:txBody>
                  <a:tcPr marL="82296" marR="82296">
                    <a:solidFill>
                      <a:schemeClr val="accent3">
                        <a:lumMod val="60000"/>
                        <a:lumOff val="40000"/>
                      </a:schemeClr>
                    </a:solidFill>
                  </a:tcPr>
                </a:tc>
                <a:tc>
                  <a:txBody>
                    <a:bodyPr/>
                    <a:lstStyle/>
                    <a:p>
                      <a:pPr>
                        <a:buNone/>
                      </a:pPr>
                      <a:r>
                        <a:rPr lang="en-US" sz="2400" b="1" dirty="0">
                          <a:solidFill>
                            <a:srgbClr val="0000FF"/>
                          </a:solidFill>
                          <a:sym typeface="+mn-ea"/>
                        </a:rPr>
                        <a:t>Quality Control and Assurance</a:t>
                      </a:r>
                    </a:p>
                  </a:txBody>
                  <a:tcPr marL="82296" marR="82296">
                    <a:solidFill>
                      <a:schemeClr val="accent3">
                        <a:lumMod val="60000"/>
                        <a:lumOff val="40000"/>
                      </a:schemeClr>
                    </a:solidFill>
                  </a:tcPr>
                </a:tc>
                <a:extLst>
                  <a:ext uri="{0D108BD9-81ED-4DB2-BD59-A6C34878D82A}">
                    <a16:rowId xmlns:a16="http://schemas.microsoft.com/office/drawing/2014/main" val="10002"/>
                  </a:ext>
                </a:extLst>
              </a:tr>
              <a:tr h="839805">
                <a:tc>
                  <a:txBody>
                    <a:bodyPr/>
                    <a:lstStyle/>
                    <a:p>
                      <a:pPr indent="0">
                        <a:lnSpc>
                          <a:spcPct val="115000"/>
                        </a:lnSpc>
                        <a:spcBef>
                          <a:spcPts val="0"/>
                        </a:spcBef>
                        <a:spcAft>
                          <a:spcPts val="0"/>
                        </a:spcAft>
                        <a:buFont typeface="Arial" panose="020B0604020202020204" pitchFamily="34" charset="0"/>
                        <a:buNone/>
                      </a:pPr>
                      <a:r>
                        <a:rPr lang="en-US" sz="2400" b="1" dirty="0">
                          <a:solidFill>
                            <a:srgbClr val="0000FF"/>
                          </a:solidFill>
                          <a:sym typeface="+mn-ea"/>
                        </a:rPr>
                        <a:t>Contract Management &amp; Claims handling</a:t>
                      </a:r>
                    </a:p>
                  </a:txBody>
                  <a:tcPr marL="82296" marR="82296">
                    <a:solidFill>
                      <a:schemeClr val="accent3">
                        <a:lumMod val="60000"/>
                        <a:lumOff val="40000"/>
                      </a:schemeClr>
                    </a:solidFill>
                  </a:tcPr>
                </a:tc>
                <a:tc>
                  <a:txBody>
                    <a:bodyPr/>
                    <a:lstStyle/>
                    <a:p>
                      <a:pPr>
                        <a:buNone/>
                      </a:pPr>
                      <a:r>
                        <a:rPr lang="en-US" sz="2400" b="1" dirty="0">
                          <a:solidFill>
                            <a:srgbClr val="0000FF"/>
                          </a:solidFill>
                          <a:sym typeface="+mn-ea"/>
                        </a:rPr>
                        <a:t>Support for O&amp;M, and</a:t>
                      </a:r>
                      <a:r>
                        <a:rPr lang="en-US" sz="2400" b="1" baseline="0" dirty="0">
                          <a:solidFill>
                            <a:srgbClr val="0000FF"/>
                          </a:solidFill>
                          <a:sym typeface="+mn-ea"/>
                        </a:rPr>
                        <a:t> Closure achievement</a:t>
                      </a:r>
                      <a:endParaRPr lang="en-US" sz="2400" b="1" dirty="0">
                        <a:solidFill>
                          <a:srgbClr val="0000FF"/>
                        </a:solidFill>
                        <a:sym typeface="+mn-ea"/>
                      </a:endParaRPr>
                    </a:p>
                  </a:txBody>
                  <a:tcPr marL="82296" marR="82296">
                    <a:solidFill>
                      <a:schemeClr val="accent3">
                        <a:lumMod val="60000"/>
                        <a:lumOff val="40000"/>
                      </a:schemeClr>
                    </a:solidFill>
                  </a:tcPr>
                </a:tc>
                <a:extLst>
                  <a:ext uri="{0D108BD9-81ED-4DB2-BD59-A6C34878D82A}">
                    <a16:rowId xmlns:a16="http://schemas.microsoft.com/office/drawing/2014/main" val="10003"/>
                  </a:ext>
                </a:extLst>
              </a:tr>
            </a:tbl>
          </a:graphicData>
        </a:graphic>
      </p:graphicFrame>
      <p:sp>
        <p:nvSpPr>
          <p:cNvPr id="8" name="TextBox 7">
            <a:extLst>
              <a:ext uri="{FF2B5EF4-FFF2-40B4-BE49-F238E27FC236}">
                <a16:creationId xmlns:a16="http://schemas.microsoft.com/office/drawing/2014/main" id="{0C7D9526-EB7A-4E5D-97C1-C0486B04635A}"/>
              </a:ext>
            </a:extLst>
          </p:cNvPr>
          <p:cNvSpPr txBox="1"/>
          <p:nvPr/>
        </p:nvSpPr>
        <p:spPr>
          <a:xfrm>
            <a:off x="2362203" y="4492935"/>
            <a:ext cx="5923679" cy="423009"/>
          </a:xfrm>
          <a:prstGeom prst="rect">
            <a:avLst/>
          </a:prstGeom>
          <a:solidFill>
            <a:schemeClr val="accent1">
              <a:alpha val="25000"/>
            </a:schemeClr>
          </a:solidFill>
        </p:spPr>
        <p:txBody>
          <a:bodyPr wrap="square" lIns="114117" tIns="57059" rIns="114117" bIns="57059" rtlCol="0">
            <a:spAutoFit/>
          </a:bodyPr>
          <a:lstStyle/>
          <a:p>
            <a:r>
              <a:rPr lang="en-US" sz="2000" b="1" dirty="0">
                <a:solidFill>
                  <a:srgbClr val="0000FF"/>
                </a:solidFill>
                <a:latin typeface="Georgia" pitchFamily="18" charset="0"/>
              </a:rPr>
              <a:t>Services Covered are as indicated below:</a:t>
            </a:r>
          </a:p>
        </p:txBody>
      </p:sp>
      <p:pic>
        <p:nvPicPr>
          <p:cNvPr id="9" name="Picture 2">
            <a:extLst>
              <a:ext uri="{FF2B5EF4-FFF2-40B4-BE49-F238E27FC236}">
                <a16:creationId xmlns:a16="http://schemas.microsoft.com/office/drawing/2014/main" id="{8D891E24-96A8-46A2-BA41-DAAB3866A7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8101" y="1807028"/>
            <a:ext cx="1285875" cy="360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a:extLst>
              <a:ext uri="{FF2B5EF4-FFF2-40B4-BE49-F238E27FC236}">
                <a16:creationId xmlns:a16="http://schemas.microsoft.com/office/drawing/2014/main" id="{DD50BD96-C8FF-4C79-AB04-A20F489FA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6362" y="5693227"/>
            <a:ext cx="11303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a:extLst>
              <a:ext uri="{FF2B5EF4-FFF2-40B4-BE49-F238E27FC236}">
                <a16:creationId xmlns:a16="http://schemas.microsoft.com/office/drawing/2014/main" id="{C9CD0AE1-F80A-4728-B4EC-E1837E6499D9}"/>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704" y="5513238"/>
            <a:ext cx="1152144"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descr="Related image">
            <a:extLst>
              <a:ext uri="{FF2B5EF4-FFF2-40B4-BE49-F238E27FC236}">
                <a16:creationId xmlns:a16="http://schemas.microsoft.com/office/drawing/2014/main" id="{DCEB954E-A119-466D-8A8A-3F510084D75B}"/>
              </a:ext>
            </a:extLst>
          </p:cNvPr>
          <p:cNvPicPr>
            <a:picLocks noChangeArrowheads="1"/>
          </p:cNvPicPr>
          <p:nvPr/>
        </p:nvPicPr>
        <p:blipFill>
          <a:blip r:embed="rId5" cstate="print">
            <a:extLst>
              <a:ext uri="{28A0092B-C50C-407E-A947-70E740481C1C}">
                <a14:useLocalDpi xmlns:a14="http://schemas.microsoft.com/office/drawing/2010/main" val="0"/>
              </a:ext>
            </a:extLst>
          </a:blip>
          <a:srcRect t="17312" r="5211"/>
          <a:stretch>
            <a:fillRect/>
          </a:stretch>
        </p:blipFill>
        <p:spPr bwMode="auto">
          <a:xfrm>
            <a:off x="13078588" y="6760027"/>
            <a:ext cx="1149350" cy="91376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7DAAAF2-7762-4E70-917B-71FB9AC50B03}"/>
              </a:ext>
            </a:extLst>
          </p:cNvPr>
          <p:cNvPicPr>
            <a:picLocks/>
          </p:cNvPicPr>
          <p:nvPr/>
        </p:nvPicPr>
        <p:blipFill>
          <a:blip r:embed="rId6"/>
          <a:stretch>
            <a:fillRect/>
          </a:stretch>
        </p:blipFill>
        <p:spPr>
          <a:xfrm>
            <a:off x="663704" y="4247239"/>
            <a:ext cx="1152144" cy="914400"/>
          </a:xfrm>
          <a:prstGeom prst="rect">
            <a:avLst/>
          </a:prstGeom>
        </p:spPr>
      </p:pic>
      <p:pic>
        <p:nvPicPr>
          <p:cNvPr id="14" name="Picture 16" descr="G_12X8_3COP">
            <a:extLst>
              <a:ext uri="{FF2B5EF4-FFF2-40B4-BE49-F238E27FC236}">
                <a16:creationId xmlns:a16="http://schemas.microsoft.com/office/drawing/2014/main" id="{EA2F5608-81DB-495F-82CF-8D7B79CCFF7D}"/>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704" y="3007509"/>
            <a:ext cx="1152144" cy="9144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0" descr="19">
            <a:extLst>
              <a:ext uri="{FF2B5EF4-FFF2-40B4-BE49-F238E27FC236}">
                <a16:creationId xmlns:a16="http://schemas.microsoft.com/office/drawing/2014/main" id="{1D7ABEDC-7140-464A-B08F-46A2C553254A}"/>
              </a:ext>
            </a:extLst>
          </p:cNvPr>
          <p:cNvPicPr>
            <a:picLocks noChangeArrowheads="1"/>
          </p:cNvPicPr>
          <p:nvPr/>
        </p:nvPicPr>
        <p:blipFill>
          <a:blip r:embed="rId8" cstate="print"/>
          <a:srcRect t="5539" b="3264"/>
          <a:stretch>
            <a:fillRect/>
          </a:stretch>
        </p:blipFill>
        <p:spPr bwMode="auto">
          <a:xfrm>
            <a:off x="663704" y="1872339"/>
            <a:ext cx="1152144" cy="91440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6" name="Picture 82" descr="RUIDP CLARIFLOCENLATOR">
            <a:extLst>
              <a:ext uri="{FF2B5EF4-FFF2-40B4-BE49-F238E27FC236}">
                <a16:creationId xmlns:a16="http://schemas.microsoft.com/office/drawing/2014/main" id="{68688F06-D800-4E40-9E23-FB745FD7C847}"/>
              </a:ext>
            </a:extLst>
          </p:cNvPr>
          <p:cNvPicPr>
            <a:picLocks noChangeArrowheads="1"/>
          </p:cNvPicPr>
          <p:nvPr/>
        </p:nvPicPr>
        <p:blipFill>
          <a:blip r:embed="rId9" cstate="print">
            <a:lum bright="12000"/>
          </a:blip>
          <a:srcRect l="14609" t="26549"/>
          <a:stretch>
            <a:fillRect/>
          </a:stretch>
        </p:blipFill>
        <p:spPr bwMode="auto">
          <a:xfrm>
            <a:off x="663704" y="6760027"/>
            <a:ext cx="1152144" cy="914400"/>
          </a:xfrm>
          <a:prstGeom prst="rect">
            <a:avLst/>
          </a:prstGeom>
          <a:ln w="38100" cap="sq">
            <a:no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33244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graphicFrame>
        <p:nvGraphicFramePr>
          <p:cNvPr id="6" name="Group 148">
            <a:extLst>
              <a:ext uri="{FF2B5EF4-FFF2-40B4-BE49-F238E27FC236}">
                <a16:creationId xmlns:a16="http://schemas.microsoft.com/office/drawing/2014/main" id="{A0F7BA05-3A11-460B-A037-297D69A634A8}"/>
              </a:ext>
            </a:extLst>
          </p:cNvPr>
          <p:cNvGraphicFramePr>
            <a:graphicFrameLocks noGrp="1"/>
          </p:cNvGraphicFramePr>
          <p:nvPr>
            <p:extLst>
              <p:ext uri="{D42A27DB-BD31-4B8C-83A1-F6EECF244321}">
                <p14:modId xmlns:p14="http://schemas.microsoft.com/office/powerpoint/2010/main" val="2890024341"/>
              </p:ext>
            </p:extLst>
          </p:nvPr>
        </p:nvGraphicFramePr>
        <p:xfrm>
          <a:off x="579120" y="1371600"/>
          <a:ext cx="9631680" cy="7349765"/>
        </p:xfrm>
        <a:graphic>
          <a:graphicData uri="http://schemas.openxmlformats.org/drawingml/2006/table">
            <a:tbl>
              <a:tblPr/>
              <a:tblGrid>
                <a:gridCol w="9631680">
                  <a:extLst>
                    <a:ext uri="{9D8B030D-6E8A-4147-A177-3AD203B41FA5}">
                      <a16:colId xmlns:a16="http://schemas.microsoft.com/office/drawing/2014/main" val="20000"/>
                    </a:ext>
                  </a:extLst>
                </a:gridCol>
              </a:tblGrid>
              <a:tr h="1410708">
                <a:tc>
                  <a:txBody>
                    <a:bodyPr/>
                    <a:lstStyle/>
                    <a:p>
                      <a:pPr marL="228600" marR="0" lvl="0" indent="-228600" algn="just" defTabSz="914400" rtl="0" eaLnBrk="1" fontAlgn="b" latinLnBrk="0" hangingPunct="1">
                        <a:lnSpc>
                          <a:spcPct val="100000"/>
                        </a:lnSpc>
                        <a:spcBef>
                          <a:spcPts val="0"/>
                        </a:spcBef>
                        <a:spcAft>
                          <a:spcPts val="0"/>
                        </a:spcAft>
                        <a:buClrTx/>
                        <a:buSzTx/>
                        <a:buFont typeface="Wingdings" panose="05000000000000000000" pitchFamily="2" charset="2"/>
                        <a:buChar char="§"/>
                      </a:pPr>
                      <a:r>
                        <a:rPr kumimoji="0" lang="en-GB" sz="1900" b="0" i="0" u="none" strike="noStrike" cap="none" normalizeH="0" baseline="0" dirty="0">
                          <a:ln>
                            <a:noFill/>
                          </a:ln>
                          <a:solidFill>
                            <a:schemeClr val="tx1"/>
                          </a:solidFill>
                          <a:effectLst/>
                          <a:latin typeface="Times New Roman" panose="02020603050405020304" pitchFamily="18" charset="0"/>
                        </a:rPr>
                        <a:t>Govt. of Andhra Pradesh </a:t>
                      </a:r>
                      <a:r>
                        <a:rPr kumimoji="0" lang="en-US" sz="2000" b="1" i="0" u="none" strike="noStrike" cap="none" normalizeH="0" baseline="0" dirty="0">
                          <a:ln>
                            <a:noFill/>
                          </a:ln>
                          <a:solidFill>
                            <a:schemeClr val="tx1"/>
                          </a:solidFill>
                          <a:effectLst/>
                          <a:latin typeface="Times New Roman" panose="02020603050405020304" pitchFamily="18" charset="0"/>
                        </a:rPr>
                        <a:t>(Erstwhile Combined State) </a:t>
                      </a:r>
                      <a:r>
                        <a:rPr kumimoji="0" lang="en-GB" sz="1900" b="0" i="0" u="none" strike="noStrike" cap="none" normalizeH="0" baseline="0" dirty="0">
                          <a:ln>
                            <a:noFill/>
                          </a:ln>
                          <a:solidFill>
                            <a:schemeClr val="tx1"/>
                          </a:solidFill>
                          <a:effectLst/>
                          <a:latin typeface="Times New Roman" panose="02020603050405020304" pitchFamily="18" charset="0"/>
                        </a:rPr>
                        <a:t>has taken up a massive construction programme </a:t>
                      </a:r>
                      <a:r>
                        <a:rPr kumimoji="0" lang="en-US" altLang="en-GB" sz="1900" b="0" i="0" u="none" strike="noStrike" cap="none" normalizeH="0" baseline="0" dirty="0">
                          <a:ln>
                            <a:noFill/>
                          </a:ln>
                          <a:solidFill>
                            <a:schemeClr val="tx1"/>
                          </a:solidFill>
                          <a:effectLst/>
                          <a:latin typeface="Times New Roman" panose="02020603050405020304" pitchFamily="18" charset="0"/>
                        </a:rPr>
                        <a:t>during</a:t>
                      </a:r>
                      <a:r>
                        <a:rPr kumimoji="0" lang="en-GB" sz="1900" b="0" i="0" u="none" strike="noStrike" cap="none" normalizeH="0" baseline="0" dirty="0">
                          <a:ln>
                            <a:noFill/>
                          </a:ln>
                          <a:solidFill>
                            <a:schemeClr val="tx1"/>
                          </a:solidFill>
                          <a:effectLst/>
                          <a:latin typeface="Times New Roman" panose="02020603050405020304" pitchFamily="18" charset="0"/>
                        </a:rPr>
                        <a:t> 2004-05, called “JALAYAGNAM”, of Major Irrigation Projects all over the State</a:t>
                      </a:r>
                      <a:r>
                        <a:rPr kumimoji="0" lang="en-US" altLang="en-GB" sz="1900" b="0" i="0" u="none" strike="noStrike" cap="none" normalizeH="0" baseline="0" dirty="0">
                          <a:ln>
                            <a:noFill/>
                          </a:ln>
                          <a:solidFill>
                            <a:schemeClr val="tx1"/>
                          </a:solidFill>
                          <a:effectLst/>
                          <a:latin typeface="Times New Roman" panose="02020603050405020304" pitchFamily="18" charset="0"/>
                        </a:rPr>
                        <a:t>, viz., Dams, Reservoirs, Tunnels, Canals, Lift Irrigation and etc</a:t>
                      </a:r>
                      <a:endParaRPr kumimoji="0" lang="en-GB" sz="1900" b="0" i="0" u="none" strike="noStrike" cap="none" normalizeH="0" baseline="0" dirty="0">
                        <a:ln>
                          <a:noFill/>
                        </a:ln>
                        <a:solidFill>
                          <a:schemeClr val="tx1"/>
                        </a:solidFill>
                        <a:effectLst/>
                        <a:latin typeface="Times New Roman" panose="02020603050405020304" pitchFamily="18" charset="0"/>
                      </a:endParaRPr>
                    </a:p>
                    <a:p>
                      <a:pPr marL="228600" marR="0" lvl="0" indent="-228600" algn="just" defTabSz="914400" rtl="0" eaLnBrk="1" fontAlgn="b" latinLnBrk="0" hangingPunct="1">
                        <a:lnSpc>
                          <a:spcPct val="100000"/>
                        </a:lnSpc>
                        <a:spcBef>
                          <a:spcPts val="0"/>
                        </a:spcBef>
                        <a:spcAft>
                          <a:spcPts val="0"/>
                        </a:spcAft>
                        <a:buClrTx/>
                        <a:buSzTx/>
                        <a:buFont typeface="Wingdings" panose="05000000000000000000" pitchFamily="2" charset="2"/>
                        <a:buNone/>
                      </a:pPr>
                      <a:endParaRPr kumimoji="0" lang="en-GB" sz="700" b="0" i="0" u="none" strike="noStrike" cap="none" normalizeH="0" baseline="0" dirty="0">
                        <a:ln>
                          <a:noFill/>
                        </a:ln>
                        <a:solidFill>
                          <a:schemeClr val="tx1"/>
                        </a:solidFill>
                        <a:effectLst/>
                        <a:latin typeface="Times New Roman" panose="02020603050405020304" pitchFamily="18" charset="0"/>
                      </a:endParaRPr>
                    </a:p>
                  </a:txBody>
                  <a:tcPr marL="146304" marR="146304" marT="60952" marB="60952"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93667">
                <a:tc>
                  <a:txBody>
                    <a:bodyPr/>
                    <a:lstStyle/>
                    <a:p>
                      <a:pPr marL="228600" marR="0" lvl="0" indent="-228600" algn="just" defTabSz="914400" rtl="0" eaLnBrk="1" fontAlgn="b" latinLnBrk="0" hangingPunct="1">
                        <a:lnSpc>
                          <a:spcPct val="100000"/>
                        </a:lnSpc>
                        <a:spcBef>
                          <a:spcPts val="0"/>
                        </a:spcBef>
                        <a:spcAft>
                          <a:spcPts val="0"/>
                        </a:spcAft>
                        <a:buClrTx/>
                        <a:buSzTx/>
                        <a:buFont typeface="Wingdings" panose="05000000000000000000" pitchFamily="2" charset="2"/>
                        <a:buNone/>
                        <a:defRPr/>
                      </a:pPr>
                      <a:endParaRPr kumimoji="0" lang="en-GB" sz="700" b="0" i="0" u="none" strike="noStrike" kern="1200" cap="none" normalizeH="0" baseline="0" dirty="0">
                        <a:ln>
                          <a:noFill/>
                        </a:ln>
                        <a:solidFill>
                          <a:schemeClr val="tx1"/>
                        </a:solidFill>
                        <a:effectLst/>
                        <a:latin typeface="Times New Roman" panose="02020603050405020304" pitchFamily="18" charset="0"/>
                        <a:ea typeface="+mn-ea"/>
                        <a:cs typeface="+mn-cs"/>
                      </a:endParaRPr>
                    </a:p>
                    <a:p>
                      <a:pPr marL="228600" marR="0" lvl="0" indent="-228600" algn="just" defTabSz="914400" rtl="0" eaLnBrk="1" fontAlgn="b" latinLnBrk="0" hangingPunct="1">
                        <a:lnSpc>
                          <a:spcPct val="100000"/>
                        </a:lnSpc>
                        <a:spcBef>
                          <a:spcPts val="0"/>
                        </a:spcBef>
                        <a:spcAft>
                          <a:spcPts val="0"/>
                        </a:spcAft>
                        <a:buClrTx/>
                        <a:buSzTx/>
                        <a:buFont typeface="Wingdings" panose="05000000000000000000" pitchFamily="2" charset="2"/>
                        <a:buChar char="§"/>
                        <a:defRPr/>
                      </a:pPr>
                      <a:r>
                        <a:rPr kumimoji="0" lang="en-GB" sz="1900" b="0" i="0" u="none" strike="noStrike" cap="none" normalizeH="0" baseline="0" dirty="0">
                          <a:ln>
                            <a:noFill/>
                          </a:ln>
                          <a:solidFill>
                            <a:schemeClr val="tx1"/>
                          </a:solidFill>
                          <a:effectLst/>
                          <a:latin typeface="Times New Roman" panose="02020603050405020304" pitchFamily="18" charset="0"/>
                        </a:rPr>
                        <a:t>L</a:t>
                      </a:r>
                      <a:r>
                        <a:rPr kumimoji="0" lang="en-GB" sz="1900" b="0" i="0" u="none" strike="noStrike" kern="1200" cap="none" normalizeH="0" baseline="0" dirty="0">
                          <a:ln>
                            <a:noFill/>
                          </a:ln>
                          <a:solidFill>
                            <a:schemeClr val="tx1"/>
                          </a:solidFill>
                          <a:effectLst/>
                          <a:latin typeface="Times New Roman" panose="02020603050405020304" pitchFamily="18" charset="0"/>
                          <a:ea typeface="+mn-ea"/>
                          <a:cs typeface="+mn-cs"/>
                        </a:rPr>
                        <a:t>arge Scale Projects are covered under 10 different Consultancy Agreements, wherein Consultants’ responsibilities are to review Designs of various projects covered in 69 EPC Projects, &amp; to </a:t>
                      </a:r>
                      <a:r>
                        <a:rPr kumimoji="0" lang="en-US" altLang="en-GB" sz="1900" b="0" i="0" u="none" strike="noStrike" kern="1200" cap="none" normalizeH="0" baseline="0" dirty="0">
                          <a:ln>
                            <a:noFill/>
                          </a:ln>
                          <a:solidFill>
                            <a:schemeClr val="tx1"/>
                          </a:solidFill>
                          <a:effectLst/>
                          <a:latin typeface="Times New Roman" panose="02020603050405020304" pitchFamily="18" charset="0"/>
                          <a:ea typeface="+mn-ea"/>
                          <a:cs typeface="+mn-cs"/>
                        </a:rPr>
                        <a:t>maintain </a:t>
                      </a:r>
                      <a:r>
                        <a:rPr kumimoji="0" lang="en-GB" sz="1900" b="0" i="0" u="none" strike="noStrike" kern="1200" cap="none" normalizeH="0" baseline="0" dirty="0">
                          <a:ln>
                            <a:noFill/>
                          </a:ln>
                          <a:solidFill>
                            <a:schemeClr val="tx1"/>
                          </a:solidFill>
                          <a:effectLst/>
                          <a:latin typeface="Times New Roman" panose="02020603050405020304" pitchFamily="18" charset="0"/>
                          <a:ea typeface="+mn-ea"/>
                          <a:cs typeface="+mn-cs"/>
                        </a:rPr>
                        <a:t>multi-level QC procedures so as to assure Quality in above said projects, with continuous supervision;</a:t>
                      </a:r>
                    </a:p>
                    <a:p>
                      <a:pPr marL="228600" marR="0" lvl="0" indent="-228600" algn="just" defTabSz="914400" rtl="0" eaLnBrk="1" fontAlgn="b" latinLnBrk="0" hangingPunct="1">
                        <a:lnSpc>
                          <a:spcPct val="100000"/>
                        </a:lnSpc>
                        <a:spcBef>
                          <a:spcPts val="0"/>
                        </a:spcBef>
                        <a:spcAft>
                          <a:spcPts val="0"/>
                        </a:spcAft>
                        <a:buClrTx/>
                        <a:buSzTx/>
                        <a:buFont typeface="Wingdings" panose="05000000000000000000" pitchFamily="2" charset="2"/>
                        <a:buNone/>
                        <a:defRPr/>
                      </a:pPr>
                      <a:endParaRPr kumimoji="0" lang="en-GB" sz="1900" b="0" i="0" u="none" strike="noStrike" cap="none" normalizeH="0" baseline="0" dirty="0">
                        <a:ln>
                          <a:noFill/>
                        </a:ln>
                        <a:solidFill>
                          <a:schemeClr val="tx1"/>
                        </a:solidFill>
                        <a:effectLst/>
                        <a:latin typeface="Times New Roman" panose="02020603050405020304" pitchFamily="18" charset="0"/>
                      </a:endParaRPr>
                    </a:p>
                    <a:p>
                      <a:pPr marL="228600" marR="0" lvl="0" indent="-228600" algn="just" defTabSz="914400" rtl="0" eaLnBrk="1" fontAlgn="b" latinLnBrk="0" hangingPunct="1">
                        <a:lnSpc>
                          <a:spcPct val="100000"/>
                        </a:lnSpc>
                        <a:spcBef>
                          <a:spcPts val="0"/>
                        </a:spcBef>
                        <a:spcAft>
                          <a:spcPts val="0"/>
                        </a:spcAft>
                        <a:buClrTx/>
                        <a:buSzTx/>
                        <a:buFont typeface="Wingdings" panose="05000000000000000000" pitchFamily="2" charset="2"/>
                        <a:buChar char="§"/>
                        <a:defRPr/>
                      </a:pPr>
                      <a:r>
                        <a:rPr kumimoji="0" lang="en-GB" sz="1900" b="0" i="0" u="none" strike="noStrike" kern="1200" cap="none" normalizeH="0" baseline="0" dirty="0">
                          <a:ln>
                            <a:noFill/>
                          </a:ln>
                          <a:solidFill>
                            <a:schemeClr val="tx1"/>
                          </a:solidFill>
                          <a:effectLst/>
                          <a:latin typeface="Times New Roman" panose="02020603050405020304" pitchFamily="18" charset="0"/>
                          <a:ea typeface="+mn-ea"/>
                          <a:cs typeface="+mn-cs"/>
                        </a:rPr>
                        <a:t>Among Contract Management Procedures viz., Project Co-ordination Services, Project Management, Construction Management, and Third Party Quality Control Consultancy (TPQC), TPQC Consultancy is </a:t>
                      </a:r>
                      <a:r>
                        <a:rPr kumimoji="0" lang="en-US" sz="1900" b="0" i="0" u="none" strike="noStrike" kern="1200" cap="none" normalizeH="0" baseline="0" dirty="0">
                          <a:ln>
                            <a:noFill/>
                          </a:ln>
                          <a:solidFill>
                            <a:schemeClr val="tx1"/>
                          </a:solidFill>
                          <a:effectLst/>
                          <a:latin typeface="Times New Roman" panose="02020603050405020304" pitchFamily="18" charset="0"/>
                          <a:ea typeface="+mn-ea"/>
                          <a:cs typeface="+mn-cs"/>
                        </a:rPr>
                        <a:t>most economical  and  ideal system suitable for these Projects. </a:t>
                      </a:r>
                    </a:p>
                    <a:p>
                      <a:pPr marL="228600" marR="0" lvl="0" indent="-228600" algn="just" defTabSz="914400" rtl="0" eaLnBrk="1" fontAlgn="b" latinLnBrk="0" hangingPunct="1">
                        <a:lnSpc>
                          <a:spcPct val="100000"/>
                        </a:lnSpc>
                        <a:spcBef>
                          <a:spcPts val="0"/>
                        </a:spcBef>
                        <a:spcAft>
                          <a:spcPts val="0"/>
                        </a:spcAft>
                        <a:buClrTx/>
                        <a:buSzTx/>
                        <a:buFont typeface="Wingdings" panose="05000000000000000000" pitchFamily="2" charset="2"/>
                        <a:buNone/>
                        <a:defRPr/>
                      </a:pPr>
                      <a:endParaRPr kumimoji="0" lang="en-GB" sz="1900" b="0" i="0" u="none" strike="noStrike" kern="1200" cap="none" normalizeH="0" baseline="0" dirty="0">
                        <a:ln>
                          <a:noFill/>
                        </a:ln>
                        <a:solidFill>
                          <a:schemeClr val="tx1"/>
                        </a:solidFill>
                        <a:effectLst/>
                        <a:latin typeface="Times New Roman" panose="02020603050405020304" pitchFamily="18" charset="0"/>
                        <a:ea typeface="+mn-ea"/>
                        <a:cs typeface="+mn-cs"/>
                      </a:endParaRPr>
                    </a:p>
                  </a:txBody>
                  <a:tcPr marL="146304" marR="146304" marT="60952" marB="60952"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1401776">
                <a:tc>
                  <a:txBody>
                    <a:bodyPr/>
                    <a:lstStyle/>
                    <a:p>
                      <a:pPr marL="228600" marR="0" lvl="0" indent="-228600" algn="just" defTabSz="914400" rtl="0" eaLnBrk="1" fontAlgn="b" latinLnBrk="0" hangingPunct="1">
                        <a:lnSpc>
                          <a:spcPct val="100000"/>
                        </a:lnSpc>
                        <a:spcBef>
                          <a:spcPts val="0"/>
                        </a:spcBef>
                        <a:spcAft>
                          <a:spcPts val="0"/>
                        </a:spcAft>
                        <a:buClrTx/>
                        <a:buSzTx/>
                        <a:buFont typeface="Wingdings" panose="05000000000000000000" pitchFamily="2" charset="2"/>
                        <a:buChar char="§"/>
                        <a:defRPr/>
                      </a:pPr>
                      <a:r>
                        <a:rPr kumimoji="0" lang="en-GB" sz="1900" b="0" i="0" u="none" strike="noStrike" cap="none" normalizeH="0" baseline="0" dirty="0">
                          <a:ln>
                            <a:noFill/>
                          </a:ln>
                          <a:solidFill>
                            <a:schemeClr val="tx1"/>
                          </a:solidFill>
                          <a:effectLst/>
                          <a:latin typeface="Times New Roman" panose="02020603050405020304" pitchFamily="18" charset="0"/>
                        </a:rPr>
                        <a:t>This programme  envisaged deployment of  huge resources at short notice, particularly Technical Experts, Engineers, Central Labs at project HQs  / Field Labs / Mobile Labs at work sites so as to monitor quality aspect; </a:t>
                      </a:r>
                      <a:r>
                        <a:rPr kumimoji="0" lang="en-GB" sz="1900" b="0" i="0" u="none" strike="noStrike" cap="none" normalizeH="0" baseline="0" dirty="0" err="1">
                          <a:ln>
                            <a:noFill/>
                          </a:ln>
                          <a:solidFill>
                            <a:schemeClr val="tx1"/>
                          </a:solidFill>
                          <a:effectLst/>
                          <a:latin typeface="Times New Roman" panose="02020603050405020304" pitchFamily="18" charset="0"/>
                        </a:rPr>
                        <a:t>Coul</a:t>
                      </a:r>
                      <a:r>
                        <a:rPr kumimoji="0" lang="en-GB" sz="1900" b="0" i="0" u="none" strike="noStrike" cap="none" normalizeH="0" baseline="0" dirty="0">
                          <a:ln>
                            <a:noFill/>
                          </a:ln>
                          <a:solidFill>
                            <a:schemeClr val="tx1"/>
                          </a:solidFill>
                          <a:effectLst/>
                          <a:latin typeface="Times New Roman" panose="02020603050405020304" pitchFamily="18" charset="0"/>
                        </a:rPr>
                        <a:t> successfully mobilise and maintain over 400 Engineers for the subject projects</a:t>
                      </a:r>
                      <a:endParaRPr kumimoji="0" lang="en-GB" sz="1900" b="0" i="0" u="none" strike="noStrike" kern="1200" cap="none" normalizeH="0" baseline="0" dirty="0">
                        <a:ln>
                          <a:noFill/>
                        </a:ln>
                        <a:solidFill>
                          <a:schemeClr val="tx1"/>
                        </a:solidFill>
                        <a:effectLst/>
                        <a:latin typeface="Times New Roman" panose="02020603050405020304" pitchFamily="18" charset="0"/>
                        <a:ea typeface="+mn-ea"/>
                        <a:cs typeface="+mn-cs"/>
                      </a:endParaRPr>
                    </a:p>
                    <a:p>
                      <a:pPr marL="228600" marR="0" lvl="0" indent="-228600" algn="just" defTabSz="914400" rtl="0" eaLnBrk="1" fontAlgn="b" latinLnBrk="0" hangingPunct="1">
                        <a:lnSpc>
                          <a:spcPct val="100000"/>
                        </a:lnSpc>
                        <a:spcBef>
                          <a:spcPts val="0"/>
                        </a:spcBef>
                        <a:spcAft>
                          <a:spcPts val="0"/>
                        </a:spcAft>
                        <a:buClrTx/>
                        <a:buSzTx/>
                        <a:buFont typeface="Wingdings" panose="05000000000000000000" pitchFamily="2" charset="2"/>
                        <a:buNone/>
                        <a:defRPr/>
                      </a:pPr>
                      <a:endParaRPr kumimoji="0" lang="en-GB" sz="1100" b="0" i="0" u="none" strike="noStrike" kern="1200" cap="none" normalizeH="0" baseline="0" dirty="0">
                        <a:ln>
                          <a:noFill/>
                        </a:ln>
                        <a:solidFill>
                          <a:schemeClr val="tx1"/>
                        </a:solidFill>
                        <a:effectLst/>
                        <a:latin typeface="Times New Roman" panose="02020603050405020304" pitchFamily="18" charset="0"/>
                        <a:ea typeface="+mn-ea"/>
                        <a:cs typeface="+mn-cs"/>
                      </a:endParaRPr>
                    </a:p>
                  </a:txBody>
                  <a:tcPr marL="146304" marR="146304" marT="60952" marB="60952"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1656649">
                <a:tc>
                  <a:txBody>
                    <a:bodyPr/>
                    <a:lstStyle/>
                    <a:p>
                      <a:pPr marL="228600" marR="0" lvl="0" indent="-228600" algn="just" defTabSz="914400" rtl="0" eaLnBrk="1" fontAlgn="b" latinLnBrk="0" hangingPunct="1">
                        <a:lnSpc>
                          <a:spcPct val="100000"/>
                        </a:lnSpc>
                        <a:spcBef>
                          <a:spcPts val="0"/>
                        </a:spcBef>
                        <a:spcAft>
                          <a:spcPts val="0"/>
                        </a:spcAft>
                        <a:buClrTx/>
                        <a:buSzTx/>
                        <a:buFont typeface="Wingdings" panose="05000000000000000000" pitchFamily="2" charset="2"/>
                        <a:buChar char="§"/>
                        <a:defRPr/>
                      </a:pPr>
                      <a:r>
                        <a:rPr kumimoji="0" lang="en-US" sz="1900" b="0" i="0" u="none" strike="noStrike" kern="1200" cap="none" normalizeH="0" baseline="0" dirty="0">
                          <a:ln>
                            <a:noFill/>
                          </a:ln>
                          <a:solidFill>
                            <a:schemeClr val="tx1"/>
                          </a:solidFill>
                          <a:effectLst/>
                          <a:latin typeface="Times New Roman" panose="02020603050405020304" pitchFamily="18" charset="0"/>
                          <a:ea typeface="+mn-ea"/>
                          <a:cs typeface="+mn-cs"/>
                        </a:rPr>
                        <a:t>Project components includes Canals, Reservoirs, Dams, Lift Irrigation Schemes and other related structures. Projects allotted to our company include over 10 Reservoirs, 4 Dams, </a:t>
                      </a:r>
                      <a:r>
                        <a:rPr kumimoji="0" lang="en-US" sz="1900" b="1" i="0" u="none" strike="noStrike" kern="1200" cap="none" normalizeH="0" baseline="0" dirty="0">
                          <a:ln>
                            <a:noFill/>
                          </a:ln>
                          <a:solidFill>
                            <a:schemeClr val="tx1"/>
                          </a:solidFill>
                          <a:effectLst/>
                          <a:latin typeface="Times New Roman" panose="02020603050405020304" pitchFamily="18" charset="0"/>
                          <a:ea typeface="+mn-ea"/>
                          <a:cs typeface="+mn-cs"/>
                        </a:rPr>
                        <a:t>3 Tunnels (of which two with TBM, of a length of 18 </a:t>
                      </a:r>
                      <a:r>
                        <a:rPr kumimoji="0" lang="en-US" sz="1900" b="1" i="0" u="none" strike="noStrike" kern="1200" cap="none" normalizeH="0" baseline="0" dirty="0" err="1">
                          <a:ln>
                            <a:noFill/>
                          </a:ln>
                          <a:solidFill>
                            <a:schemeClr val="tx1"/>
                          </a:solidFill>
                          <a:effectLst/>
                          <a:latin typeface="Times New Roman" panose="02020603050405020304" pitchFamily="18" charset="0"/>
                          <a:ea typeface="+mn-ea"/>
                          <a:cs typeface="+mn-cs"/>
                        </a:rPr>
                        <a:t>Kms</a:t>
                      </a:r>
                      <a:r>
                        <a:rPr kumimoji="0" lang="en-US" sz="1900" b="1" i="0" u="none" strike="noStrike" kern="1200" cap="none" normalizeH="0" baseline="0" dirty="0">
                          <a:ln>
                            <a:noFill/>
                          </a:ln>
                          <a:solidFill>
                            <a:schemeClr val="tx1"/>
                          </a:solidFill>
                          <a:effectLst/>
                          <a:latin typeface="Times New Roman" panose="02020603050405020304" pitchFamily="18" charset="0"/>
                          <a:ea typeface="+mn-ea"/>
                          <a:cs typeface="+mn-cs"/>
                        </a:rPr>
                        <a:t> each of which 7.5 KMs each completed in our tenure),</a:t>
                      </a:r>
                      <a:r>
                        <a:rPr kumimoji="0" lang="en-US" sz="1900" b="0" i="0" u="none" strike="noStrike" kern="1200" cap="none" normalizeH="0" baseline="0" dirty="0">
                          <a:ln>
                            <a:noFill/>
                          </a:ln>
                          <a:solidFill>
                            <a:schemeClr val="tx1"/>
                          </a:solidFill>
                          <a:effectLst/>
                          <a:latin typeface="Times New Roman" panose="02020603050405020304" pitchFamily="18" charset="0"/>
                          <a:ea typeface="+mn-ea"/>
                          <a:cs typeface="+mn-cs"/>
                        </a:rPr>
                        <a:t> Lift Irrigation Schemes, Main canals and relates structures </a:t>
                      </a:r>
                      <a:r>
                        <a:rPr kumimoji="0" lang="en-US" sz="1900" b="0" i="0" u="none" strike="noStrike" kern="1200" cap="none" normalizeH="0" baseline="0" dirty="0" err="1">
                          <a:ln>
                            <a:noFill/>
                          </a:ln>
                          <a:solidFill>
                            <a:schemeClr val="tx1"/>
                          </a:solidFill>
                          <a:effectLst/>
                          <a:latin typeface="Times New Roman" panose="02020603050405020304" pitchFamily="18" charset="0"/>
                          <a:ea typeface="+mn-ea"/>
                          <a:cs typeface="+mn-cs"/>
                        </a:rPr>
                        <a:t>etc</a:t>
                      </a:r>
                      <a:endParaRPr kumimoji="0" lang="en-US" sz="1900" b="0" i="0" u="none" strike="noStrike" kern="1200" cap="none" normalizeH="0" baseline="0" dirty="0">
                        <a:ln>
                          <a:noFill/>
                        </a:ln>
                        <a:solidFill>
                          <a:schemeClr val="tx1"/>
                        </a:solidFill>
                        <a:effectLst/>
                        <a:latin typeface="Times New Roman" panose="02020603050405020304" pitchFamily="18" charset="0"/>
                        <a:ea typeface="+mn-ea"/>
                        <a:cs typeface="+mn-cs"/>
                      </a:endParaRPr>
                    </a:p>
                    <a:p>
                      <a:pPr marL="228600" marR="0" lvl="0" indent="-228600" algn="just" defTabSz="914400" rtl="0" eaLnBrk="1" fontAlgn="b" latinLnBrk="0" hangingPunct="1">
                        <a:lnSpc>
                          <a:spcPct val="100000"/>
                        </a:lnSpc>
                        <a:spcBef>
                          <a:spcPts val="0"/>
                        </a:spcBef>
                        <a:spcAft>
                          <a:spcPts val="0"/>
                        </a:spcAft>
                        <a:buClrTx/>
                        <a:buSzTx/>
                        <a:buFont typeface="Wingdings" panose="05000000000000000000" pitchFamily="2" charset="2"/>
                        <a:buChar char="§"/>
                        <a:defRPr/>
                      </a:pPr>
                      <a:endParaRPr kumimoji="0" lang="en-US" sz="1300" b="0" i="0" u="none" strike="noStrike" kern="1200" cap="none" normalizeH="0" baseline="0" dirty="0">
                        <a:ln>
                          <a:noFill/>
                        </a:ln>
                        <a:solidFill>
                          <a:schemeClr val="tx1"/>
                        </a:solidFill>
                        <a:effectLst/>
                        <a:latin typeface="Times New Roman" panose="02020603050405020304" pitchFamily="18" charset="0"/>
                        <a:ea typeface="+mn-ea"/>
                        <a:cs typeface="+mn-cs"/>
                      </a:endParaRPr>
                    </a:p>
                  </a:txBody>
                  <a:tcPr marL="146304" marR="146304" marT="60952" marB="60952" anchor="b" horzOverflow="overflow">
                    <a:lnL w="12700" cap="flat" cmpd="sng" algn="ctr">
                      <a:solidFill>
                        <a:srgbClr val="CA7700"/>
                      </a:solidFill>
                      <a:prstDash val="solid"/>
                      <a:round/>
                      <a:headEnd type="none" w="med" len="med"/>
                      <a:tailEnd type="none" w="med" len="med"/>
                    </a:lnL>
                    <a:lnR w="12700" cap="flat" cmpd="sng" algn="ctr">
                      <a:solidFill>
                        <a:srgbClr val="CA7700"/>
                      </a:solidFill>
                      <a:prstDash val="solid"/>
                      <a:round/>
                      <a:headEnd type="none" w="med" len="med"/>
                      <a:tailEnd type="none" w="med" len="med"/>
                    </a:lnR>
                    <a:lnT w="12700" cap="flat" cmpd="sng" algn="ctr">
                      <a:solidFill>
                        <a:srgbClr val="CA7700"/>
                      </a:solidFill>
                      <a:prstDash val="solid"/>
                      <a:round/>
                      <a:headEnd type="none" w="med" len="med"/>
                      <a:tailEnd type="none" w="med" len="med"/>
                    </a:lnT>
                    <a:lnB w="12700" cap="flat" cmpd="sng" algn="ctr">
                      <a:solidFill>
                        <a:srgbClr val="CA77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7" name="Picture 72" descr="IMG_0034">
            <a:extLst>
              <a:ext uri="{FF2B5EF4-FFF2-40B4-BE49-F238E27FC236}">
                <a16:creationId xmlns:a16="http://schemas.microsoft.com/office/drawing/2014/main" id="{136FFA42-BA5B-43FB-AD1C-B4573BFC86EE}"/>
              </a:ext>
            </a:extLst>
          </p:cNvPr>
          <p:cNvPicPr>
            <a:picLocks noChangeArrowheads="1"/>
          </p:cNvPicPr>
          <p:nvPr/>
        </p:nvPicPr>
        <p:blipFill>
          <a:blip r:embed="rId2" cstate="print"/>
          <a:srcRect/>
          <a:stretch>
            <a:fillRect/>
          </a:stretch>
        </p:blipFill>
        <p:spPr bwMode="auto">
          <a:xfrm>
            <a:off x="12514072" y="4953000"/>
            <a:ext cx="1600200" cy="1371600"/>
          </a:xfrm>
          <a:prstGeom prst="rect">
            <a:avLst/>
          </a:prstGeom>
          <a:noFill/>
          <a:ln w="9525">
            <a:noFill/>
            <a:miter lim="800000"/>
            <a:headEnd/>
            <a:tailEnd/>
          </a:ln>
        </p:spPr>
      </p:pic>
      <p:pic>
        <p:nvPicPr>
          <p:cNvPr id="9" name="Picture 74" descr="5">
            <a:extLst>
              <a:ext uri="{FF2B5EF4-FFF2-40B4-BE49-F238E27FC236}">
                <a16:creationId xmlns:a16="http://schemas.microsoft.com/office/drawing/2014/main" id="{37295E5F-E480-42EB-8EBA-CB037E14AA7C}"/>
              </a:ext>
            </a:extLst>
          </p:cNvPr>
          <p:cNvPicPr>
            <a:picLocks noChangeArrowheads="1"/>
          </p:cNvPicPr>
          <p:nvPr/>
        </p:nvPicPr>
        <p:blipFill>
          <a:blip r:embed="rId3" cstate="print"/>
          <a:srcRect/>
          <a:stretch>
            <a:fillRect/>
          </a:stretch>
        </p:blipFill>
        <p:spPr bwMode="auto">
          <a:xfrm>
            <a:off x="10720832" y="6578600"/>
            <a:ext cx="1600200" cy="1371600"/>
          </a:xfrm>
          <a:prstGeom prst="rect">
            <a:avLst/>
          </a:prstGeom>
          <a:noFill/>
          <a:ln w="9525">
            <a:noFill/>
            <a:miter lim="800000"/>
            <a:headEnd/>
            <a:tailEnd/>
          </a:ln>
        </p:spPr>
      </p:pic>
      <p:pic>
        <p:nvPicPr>
          <p:cNvPr id="10" name="Picture 120" descr="G_12X8_3COP">
            <a:extLst>
              <a:ext uri="{FF2B5EF4-FFF2-40B4-BE49-F238E27FC236}">
                <a16:creationId xmlns:a16="http://schemas.microsoft.com/office/drawing/2014/main" id="{C40AC863-9395-4056-A9C2-147786C75DA6}"/>
              </a:ext>
            </a:extLst>
          </p:cNvPr>
          <p:cNvPicPr>
            <a:picLocks noChangeArrowheads="1"/>
          </p:cNvPicPr>
          <p:nvPr/>
        </p:nvPicPr>
        <p:blipFill>
          <a:blip r:embed="rId4" cstate="print"/>
          <a:srcRect/>
          <a:stretch>
            <a:fillRect/>
          </a:stretch>
        </p:blipFill>
        <p:spPr bwMode="auto">
          <a:xfrm>
            <a:off x="12514072" y="6553200"/>
            <a:ext cx="1600200" cy="1371600"/>
          </a:xfrm>
          <a:prstGeom prst="rect">
            <a:avLst/>
          </a:prstGeom>
          <a:noFill/>
          <a:ln w="9525">
            <a:noFill/>
            <a:miter lim="800000"/>
            <a:headEnd/>
            <a:tailEnd/>
          </a:ln>
        </p:spPr>
      </p:pic>
      <p:pic>
        <p:nvPicPr>
          <p:cNvPr id="11" name="Picture 2">
            <a:extLst>
              <a:ext uri="{FF2B5EF4-FFF2-40B4-BE49-F238E27FC236}">
                <a16:creationId xmlns:a16="http://schemas.microsoft.com/office/drawing/2014/main" id="{933E332F-9F1F-4CE3-8090-CE49D4619D16}"/>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85272" y="1752600"/>
            <a:ext cx="1600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5" descr="IMG_0111">
            <a:extLst>
              <a:ext uri="{FF2B5EF4-FFF2-40B4-BE49-F238E27FC236}">
                <a16:creationId xmlns:a16="http://schemas.microsoft.com/office/drawing/2014/main" id="{E338B66A-7239-4C54-80CD-4FF6CDFADA5F}"/>
              </a:ext>
            </a:extLst>
          </p:cNvPr>
          <p:cNvPicPr>
            <a:picLocks noChangeArrowheads="1"/>
          </p:cNvPicPr>
          <p:nvPr/>
        </p:nvPicPr>
        <p:blipFill>
          <a:blip r:embed="rId6" cstate="print">
            <a:lum bright="-6000"/>
          </a:blip>
          <a:srcRect/>
          <a:stretch>
            <a:fillRect/>
          </a:stretch>
        </p:blipFill>
        <p:spPr bwMode="auto">
          <a:xfrm>
            <a:off x="12514072" y="1752600"/>
            <a:ext cx="1600200" cy="1371600"/>
          </a:xfrm>
          <a:prstGeom prst="rect">
            <a:avLst/>
          </a:prstGeom>
          <a:noFill/>
          <a:ln w="9525">
            <a:noFill/>
            <a:miter lim="800000"/>
            <a:headEnd/>
            <a:tailEnd/>
          </a:ln>
        </p:spPr>
      </p:pic>
      <p:pic>
        <p:nvPicPr>
          <p:cNvPr id="13" name="Picture 69" descr="Picture 14 013">
            <a:extLst>
              <a:ext uri="{FF2B5EF4-FFF2-40B4-BE49-F238E27FC236}">
                <a16:creationId xmlns:a16="http://schemas.microsoft.com/office/drawing/2014/main" id="{29009455-6D95-40DE-B866-28CCE89D5FFF}"/>
              </a:ext>
            </a:extLst>
          </p:cNvPr>
          <p:cNvPicPr>
            <a:picLocks noChangeArrowheads="1"/>
          </p:cNvPicPr>
          <p:nvPr/>
        </p:nvPicPr>
        <p:blipFill>
          <a:blip r:embed="rId7" cstate="print"/>
          <a:srcRect/>
          <a:stretch>
            <a:fillRect/>
          </a:stretch>
        </p:blipFill>
        <p:spPr bwMode="auto">
          <a:xfrm>
            <a:off x="10685272" y="4953000"/>
            <a:ext cx="1600200" cy="1371600"/>
          </a:xfrm>
          <a:prstGeom prst="rect">
            <a:avLst/>
          </a:prstGeom>
          <a:noFill/>
          <a:ln w="9525">
            <a:noFill/>
            <a:miter lim="800000"/>
            <a:headEnd/>
            <a:tailEnd/>
          </a:ln>
        </p:spPr>
      </p:pic>
      <p:pic>
        <p:nvPicPr>
          <p:cNvPr id="14" name="Picture 13" descr="19">
            <a:extLst>
              <a:ext uri="{FF2B5EF4-FFF2-40B4-BE49-F238E27FC236}">
                <a16:creationId xmlns:a16="http://schemas.microsoft.com/office/drawing/2014/main" id="{835EA499-48D9-45F5-AF7F-A372AE953D86}"/>
              </a:ext>
            </a:extLst>
          </p:cNvPr>
          <p:cNvPicPr/>
          <p:nvPr/>
        </p:nvPicPr>
        <p:blipFill>
          <a:blip r:embed="rId8" cstate="print"/>
          <a:srcRect t="5539" b="3264"/>
          <a:stretch>
            <a:fillRect/>
          </a:stretch>
        </p:blipFill>
        <p:spPr bwMode="auto">
          <a:xfrm>
            <a:off x="10685272" y="3352800"/>
            <a:ext cx="3429000" cy="1371600"/>
          </a:xfrm>
          <a:prstGeom prst="rect">
            <a:avLst/>
          </a:prstGeom>
          <a:noFill/>
          <a:ln>
            <a:noFill/>
          </a:ln>
        </p:spPr>
      </p:pic>
      <p:sp>
        <p:nvSpPr>
          <p:cNvPr id="15" name="Rectangle 14">
            <a:extLst>
              <a:ext uri="{FF2B5EF4-FFF2-40B4-BE49-F238E27FC236}">
                <a16:creationId xmlns:a16="http://schemas.microsoft.com/office/drawing/2014/main" id="{1EC983DE-3955-4C42-B822-57C24AF82DE3}"/>
              </a:ext>
            </a:extLst>
          </p:cNvPr>
          <p:cNvSpPr/>
          <p:nvPr/>
        </p:nvSpPr>
        <p:spPr>
          <a:xfrm>
            <a:off x="-3464" y="-18333"/>
            <a:ext cx="14644257" cy="1161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357012" fontAlgn="auto">
              <a:spcBef>
                <a:spcPts val="0"/>
              </a:spcBef>
              <a:spcAft>
                <a:spcPts val="0"/>
              </a:spcAft>
              <a:defRPr/>
            </a:pPr>
            <a:endParaRPr lang="en-US" sz="1800" i="1" dirty="0">
              <a:solidFill>
                <a:schemeClr val="bg1"/>
              </a:solidFill>
              <a:latin typeface="Helvetica Neue Light"/>
              <a:ea typeface="Helvetica Neue Light"/>
              <a:cs typeface="Helvetica Neue Light"/>
            </a:endParaRPr>
          </a:p>
        </p:txBody>
      </p:sp>
      <p:graphicFrame>
        <p:nvGraphicFramePr>
          <p:cNvPr id="16" name="Group 144">
            <a:extLst>
              <a:ext uri="{FF2B5EF4-FFF2-40B4-BE49-F238E27FC236}">
                <a16:creationId xmlns:a16="http://schemas.microsoft.com/office/drawing/2014/main" id="{781FB446-F9B8-405F-86FA-50440838537A}"/>
              </a:ext>
            </a:extLst>
          </p:cNvPr>
          <p:cNvGraphicFramePr>
            <a:graphicFrameLocks noGrp="1"/>
          </p:cNvGraphicFramePr>
          <p:nvPr>
            <p:extLst>
              <p:ext uri="{D42A27DB-BD31-4B8C-83A1-F6EECF244321}">
                <p14:modId xmlns:p14="http://schemas.microsoft.com/office/powerpoint/2010/main" val="2911568939"/>
              </p:ext>
            </p:extLst>
          </p:nvPr>
        </p:nvGraphicFramePr>
        <p:xfrm>
          <a:off x="152400" y="76200"/>
          <a:ext cx="14325600" cy="975360"/>
        </p:xfrm>
        <a:graphic>
          <a:graphicData uri="http://schemas.openxmlformats.org/drawingml/2006/table">
            <a:tbl>
              <a:tblPr/>
              <a:tblGrid>
                <a:gridCol w="4259325">
                  <a:extLst>
                    <a:ext uri="{9D8B030D-6E8A-4147-A177-3AD203B41FA5}">
                      <a16:colId xmlns:a16="http://schemas.microsoft.com/office/drawing/2014/main" val="20000"/>
                    </a:ext>
                  </a:extLst>
                </a:gridCol>
                <a:gridCol w="10066275">
                  <a:extLst>
                    <a:ext uri="{9D8B030D-6E8A-4147-A177-3AD203B41FA5}">
                      <a16:colId xmlns:a16="http://schemas.microsoft.com/office/drawing/2014/main" val="20001"/>
                    </a:ext>
                  </a:extLst>
                </a:gridCol>
              </a:tblGrid>
              <a:tr h="428625">
                <a:tc>
                  <a:txBody>
                    <a:bodyPr/>
                    <a:lstStyle/>
                    <a:p>
                      <a:pPr marL="0" marR="0" lvl="0" indent="0" algn="l" defTabSz="914400" rtl="0" eaLnBrk="0" fontAlgn="base" latinLnBrk="0" hangingPunct="0">
                        <a:lnSpc>
                          <a:spcPct val="100000"/>
                        </a:lnSpc>
                        <a:spcBef>
                          <a:spcPct val="50000"/>
                        </a:spcBef>
                        <a:spcAft>
                          <a:spcPct val="0"/>
                        </a:spcAft>
                        <a:buClr>
                          <a:schemeClr val="tx1"/>
                        </a:buClr>
                        <a:buSzTx/>
                        <a:buFont typeface="Times New Roman" panose="02020603050405020304" pitchFamily="18" charset="0"/>
                        <a:buNone/>
                      </a:pPr>
                      <a:r>
                        <a:rPr kumimoji="0" lang="en-US" sz="1600" b="1" i="0" u="none" strike="noStrike" cap="none" normalizeH="0" baseline="0" dirty="0">
                          <a:ln>
                            <a:noFill/>
                          </a:ln>
                          <a:solidFill>
                            <a:schemeClr val="tx1"/>
                          </a:solidFill>
                          <a:effectLst/>
                          <a:latin typeface="Times New Roman" panose="02020603050405020304" pitchFamily="18" charset="0"/>
                        </a:rPr>
                        <a:t>Govt. of Andhra Pradesh (Erstwhile Combined State)</a:t>
                      </a:r>
                    </a:p>
                  </a:txBody>
                  <a:tcPr marL="146304" marR="146304" marT="60960" marB="6096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ase" latinLnBrk="0" hangingPunct="0">
                        <a:lnSpc>
                          <a:spcPct val="100000"/>
                        </a:lnSpc>
                        <a:spcBef>
                          <a:spcPts val="200"/>
                        </a:spcBef>
                        <a:spcAft>
                          <a:spcPct val="0"/>
                        </a:spcAft>
                        <a:buClr>
                          <a:schemeClr val="tx1"/>
                        </a:buClr>
                        <a:buSzTx/>
                        <a:buFont typeface="Times New Roman" panose="02020603050405020304" pitchFamily="18" charset="0"/>
                        <a:buNone/>
                      </a:pPr>
                      <a:r>
                        <a:rPr kumimoji="0" lang="en-US" sz="1700" b="1" i="0" u="none" strike="noStrike" cap="none" normalizeH="0" baseline="0" dirty="0">
                          <a:ln>
                            <a:noFill/>
                          </a:ln>
                          <a:solidFill>
                            <a:schemeClr val="tx1"/>
                          </a:solidFill>
                          <a:effectLst/>
                          <a:latin typeface="Times New Roman" panose="02020603050405020304" pitchFamily="18" charset="0"/>
                        </a:rPr>
                        <a:t>Introduction of  Third Party Quality Control  / </a:t>
                      </a:r>
                    </a:p>
                    <a:p>
                      <a:pPr marL="0" marR="0" lvl="0" indent="0" algn="ctr" defTabSz="914400" rtl="0" eaLnBrk="0" fontAlgn="base" latinLnBrk="0" hangingPunct="0">
                        <a:lnSpc>
                          <a:spcPct val="100000"/>
                        </a:lnSpc>
                        <a:spcBef>
                          <a:spcPts val="200"/>
                        </a:spcBef>
                        <a:spcAft>
                          <a:spcPct val="0"/>
                        </a:spcAft>
                        <a:buClr>
                          <a:schemeClr val="tx1"/>
                        </a:buClr>
                        <a:buSzTx/>
                        <a:buFont typeface="Times New Roman" panose="02020603050405020304" pitchFamily="18" charset="0"/>
                        <a:buNone/>
                      </a:pPr>
                      <a:r>
                        <a:rPr kumimoji="0" lang="en-US" sz="1700" b="1" i="0" u="none" strike="noStrike" cap="none" normalizeH="0" baseline="0" dirty="0">
                          <a:ln>
                            <a:noFill/>
                          </a:ln>
                          <a:solidFill>
                            <a:schemeClr val="tx1"/>
                          </a:solidFill>
                          <a:effectLst/>
                          <a:latin typeface="Times New Roman" panose="02020603050405020304" pitchFamily="18" charset="0"/>
                        </a:rPr>
                        <a:t>Quality Assurance (TPQC/QA) Consultancy  </a:t>
                      </a:r>
                    </a:p>
                    <a:p>
                      <a:pPr marL="0" marR="0" lvl="0" indent="0" algn="ctr" defTabSz="914400" rtl="0" eaLnBrk="0" fontAlgn="base" latinLnBrk="0" hangingPunct="0">
                        <a:lnSpc>
                          <a:spcPct val="100000"/>
                        </a:lnSpc>
                        <a:spcBef>
                          <a:spcPts val="200"/>
                        </a:spcBef>
                        <a:spcAft>
                          <a:spcPct val="0"/>
                        </a:spcAft>
                        <a:buClr>
                          <a:schemeClr val="tx1"/>
                        </a:buClr>
                        <a:buSzTx/>
                        <a:buFont typeface="Times New Roman" panose="02020603050405020304" pitchFamily="18" charset="0"/>
                        <a:buNone/>
                      </a:pPr>
                      <a:r>
                        <a:rPr kumimoji="0" lang="en-US" sz="1700" b="1" i="0" u="none" strike="noStrike" cap="none" normalizeH="0" baseline="0" dirty="0">
                          <a:ln>
                            <a:noFill/>
                          </a:ln>
                          <a:solidFill>
                            <a:schemeClr val="tx1"/>
                          </a:solidFill>
                          <a:effectLst/>
                          <a:latin typeface="Times New Roman" panose="02020603050405020304" pitchFamily="18" charset="0"/>
                        </a:rPr>
                        <a:t>in Irrigation Projects in Andhra Pradesh</a:t>
                      </a:r>
                    </a:p>
                  </a:txBody>
                  <a:tcPr marL="146304" marR="146304" marT="60960" marB="6096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7175">
                <a:tc>
                  <a:txBody>
                    <a:bodyPr/>
                    <a:lstStyle/>
                    <a:p>
                      <a:pPr marL="0" marR="0" lvl="0" indent="0" algn="ctr" defTabSz="914400" rtl="0" eaLnBrk="0" fontAlgn="base" latinLnBrk="0" hangingPunct="0">
                        <a:lnSpc>
                          <a:spcPct val="100000"/>
                        </a:lnSpc>
                        <a:spcBef>
                          <a:spcPct val="50000"/>
                        </a:spcBef>
                        <a:spcAft>
                          <a:spcPct val="0"/>
                        </a:spcAft>
                        <a:buClr>
                          <a:schemeClr val="tx1"/>
                        </a:buClr>
                        <a:buSzTx/>
                        <a:buFont typeface="Times New Roman" panose="02020603050405020304" pitchFamily="18" charset="0"/>
                        <a:buNone/>
                      </a:pPr>
                      <a:r>
                        <a:rPr kumimoji="0" lang="en-US" sz="1600" b="1" i="0" u="none" strike="noStrike" cap="none" normalizeH="0" baseline="0" dirty="0">
                          <a:ln>
                            <a:noFill/>
                          </a:ln>
                          <a:solidFill>
                            <a:schemeClr val="tx1"/>
                          </a:solidFill>
                          <a:effectLst/>
                          <a:latin typeface="Times New Roman" panose="02020603050405020304" pitchFamily="18" charset="0"/>
                        </a:rPr>
                        <a:t>Irrigation &amp; CAD</a:t>
                      </a:r>
                    </a:p>
                  </a:txBody>
                  <a:tcPr marL="146304" marR="146304" marT="60960" marB="60960" horzOverflow="overflow">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4741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7618" y="0"/>
            <a:ext cx="14644257" cy="9906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fontAlgn="auto">
              <a:spcAft>
                <a:spcPts val="0"/>
              </a:spcAft>
            </a:pPr>
            <a:r>
              <a:rPr lang="en-US" sz="3600" b="1" dirty="0"/>
              <a:t>DESIGN REVIEW OF TUNNELS PROJECTS </a:t>
            </a:r>
            <a:br>
              <a:rPr lang="en-US" sz="3600" b="1" dirty="0"/>
            </a:br>
            <a:r>
              <a:rPr lang="en-US" sz="3600" b="1" dirty="0"/>
              <a:t>in the erstwhile combined State of Andhra Pradesh</a:t>
            </a:r>
          </a:p>
        </p:txBody>
      </p:sp>
      <p:pic>
        <p:nvPicPr>
          <p:cNvPr id="6" name="Picture 11" descr="19">
            <a:extLst>
              <a:ext uri="{FF2B5EF4-FFF2-40B4-BE49-F238E27FC236}">
                <a16:creationId xmlns:a16="http://schemas.microsoft.com/office/drawing/2014/main" id="{2F824575-C3D2-47DC-B4BD-9E7E5A3056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5582" b="3256"/>
          <a:stretch>
            <a:fillRect/>
          </a:stretch>
        </p:blipFill>
        <p:spPr bwMode="auto">
          <a:xfrm>
            <a:off x="381000" y="1143002"/>
            <a:ext cx="4638262" cy="265043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2" descr="6">
            <a:extLst>
              <a:ext uri="{FF2B5EF4-FFF2-40B4-BE49-F238E27FC236}">
                <a16:creationId xmlns:a16="http://schemas.microsoft.com/office/drawing/2014/main" id="{ED896CD1-73CE-4D33-8807-C21579309E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38040"/>
          <a:stretch>
            <a:fillRect/>
          </a:stretch>
        </p:blipFill>
        <p:spPr bwMode="auto">
          <a:xfrm>
            <a:off x="5181600" y="1143000"/>
            <a:ext cx="4638261" cy="25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7">
            <a:extLst>
              <a:ext uri="{FF2B5EF4-FFF2-40B4-BE49-F238E27FC236}">
                <a16:creationId xmlns:a16="http://schemas.microsoft.com/office/drawing/2014/main" id="{BBFC0340-EB66-4A52-A41B-43FFC981D8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2649" y="1143001"/>
            <a:ext cx="4120551"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a:extLst>
              <a:ext uri="{FF2B5EF4-FFF2-40B4-BE49-F238E27FC236}">
                <a16:creationId xmlns:a16="http://schemas.microsoft.com/office/drawing/2014/main" id="{8AF66DCD-ED6A-4956-8053-5517BA7F40E9}"/>
              </a:ext>
            </a:extLst>
          </p:cNvPr>
          <p:cNvSpPr txBox="1">
            <a:spLocks/>
          </p:cNvSpPr>
          <p:nvPr/>
        </p:nvSpPr>
        <p:spPr>
          <a:xfrm>
            <a:off x="5105400" y="3810000"/>
            <a:ext cx="4800600" cy="457200"/>
          </a:xfrm>
          <a:prstGeom prst="rect">
            <a:avLst/>
          </a:prstGeom>
        </p:spPr>
        <p:txBody>
          <a:bodyPr vert="horz" lIns="135786" tIns="67891" rIns="135786" bIns="67891" rtlCol="0" anchor="ctr">
            <a:normAutofit fontScale="32500" lnSpcReduction="20000"/>
          </a:bodyPr>
          <a:lstStyle>
            <a:lvl1pPr algn="l" defTabSz="1357851" rtl="0" eaLnBrk="1" latinLnBrk="0" hangingPunct="1">
              <a:spcBef>
                <a:spcPct val="0"/>
              </a:spcBef>
              <a:buNone/>
              <a:defRPr sz="4200" b="0" i="0" kern="1200">
                <a:solidFill>
                  <a:srgbClr val="0000FF"/>
                </a:solidFill>
                <a:latin typeface="Helvetica Neue UltraLight"/>
                <a:ea typeface="+mj-ea"/>
                <a:cs typeface="Helvetica Neue UltraLight"/>
              </a:defRPr>
            </a:lvl1pPr>
          </a:lstStyle>
          <a:p>
            <a:pPr algn="ctr"/>
            <a:r>
              <a:rPr lang="en-US" b="1" dirty="0">
                <a:solidFill>
                  <a:schemeClr val="tx1"/>
                </a:solidFill>
              </a:rPr>
              <a:t>Checking the Epoxy grouting done in Tunnel - I</a:t>
            </a:r>
          </a:p>
        </p:txBody>
      </p:sp>
      <p:sp>
        <p:nvSpPr>
          <p:cNvPr id="11" name="Title 1">
            <a:extLst>
              <a:ext uri="{FF2B5EF4-FFF2-40B4-BE49-F238E27FC236}">
                <a16:creationId xmlns:a16="http://schemas.microsoft.com/office/drawing/2014/main" id="{685380D2-BCE6-43B5-9A4E-BEE04F9B5420}"/>
              </a:ext>
            </a:extLst>
          </p:cNvPr>
          <p:cNvSpPr txBox="1">
            <a:spLocks/>
          </p:cNvSpPr>
          <p:nvPr/>
        </p:nvSpPr>
        <p:spPr>
          <a:xfrm>
            <a:off x="9525000" y="3810000"/>
            <a:ext cx="4800600" cy="457200"/>
          </a:xfrm>
          <a:prstGeom prst="rect">
            <a:avLst/>
          </a:prstGeom>
        </p:spPr>
        <p:txBody>
          <a:bodyPr vert="horz" lIns="135786" tIns="67891" rIns="135786" bIns="67891" rtlCol="0" anchor="ctr">
            <a:normAutofit/>
          </a:bodyPr>
          <a:lstStyle>
            <a:lvl1pPr algn="l" defTabSz="1357851" rtl="0" eaLnBrk="1" latinLnBrk="0" hangingPunct="1">
              <a:spcBef>
                <a:spcPct val="0"/>
              </a:spcBef>
              <a:buNone/>
              <a:defRPr sz="4200" b="0" i="0" kern="1200">
                <a:solidFill>
                  <a:srgbClr val="0000FF"/>
                </a:solidFill>
                <a:latin typeface="Helvetica Neue UltraLight"/>
                <a:ea typeface="+mj-ea"/>
                <a:cs typeface="Helvetica Neue UltraLight"/>
              </a:defRPr>
            </a:lvl1pPr>
          </a:lstStyle>
          <a:p>
            <a:pPr algn="ctr"/>
            <a:r>
              <a:rPr lang="en-US" sz="1400" b="1" dirty="0">
                <a:solidFill>
                  <a:schemeClr val="tx1"/>
                </a:solidFill>
              </a:rPr>
              <a:t>Senior officials inspecting Tunnel – II</a:t>
            </a:r>
          </a:p>
        </p:txBody>
      </p:sp>
      <p:sp>
        <p:nvSpPr>
          <p:cNvPr id="13" name="Rectangle 12">
            <a:extLst>
              <a:ext uri="{FF2B5EF4-FFF2-40B4-BE49-F238E27FC236}">
                <a16:creationId xmlns:a16="http://schemas.microsoft.com/office/drawing/2014/main" id="{7BAE5766-8A1E-41F1-9AC8-AC46331E34A9}"/>
              </a:ext>
            </a:extLst>
          </p:cNvPr>
          <p:cNvSpPr/>
          <p:nvPr/>
        </p:nvSpPr>
        <p:spPr>
          <a:xfrm>
            <a:off x="304800" y="4267200"/>
            <a:ext cx="14020800" cy="4616648"/>
          </a:xfrm>
          <a:prstGeom prst="rect">
            <a:avLst/>
          </a:prstGeom>
        </p:spPr>
        <p:txBody>
          <a:bodyPr wrap="square">
            <a:spAutoFit/>
          </a:bodyPr>
          <a:lstStyle/>
          <a:p>
            <a:r>
              <a:rPr lang="en-US" sz="1400" b="1" u="sng" dirty="0"/>
              <a:t>Tunnel – I:- (18,820mts)</a:t>
            </a:r>
            <a:r>
              <a:rPr lang="en-US" sz="1400" u="sng" dirty="0"/>
              <a:t> </a:t>
            </a:r>
          </a:p>
          <a:p>
            <a:endParaRPr lang="en-US" sz="1400" dirty="0"/>
          </a:p>
          <a:p>
            <a:r>
              <a:rPr lang="en-US" sz="1400" dirty="0"/>
              <a:t>Tunnel boring work is stopped from 1.11.12 on wards due to booster erection in the Tunnel and maintenance of cutter head at Tunnel boring machine.</a:t>
            </a:r>
          </a:p>
          <a:p>
            <a:r>
              <a:rPr lang="en-US" sz="1400" dirty="0"/>
              <a:t>Tunnel drilling for about 1681mts from exit was completed from 1.04.12 to 31.03.13.</a:t>
            </a:r>
          </a:p>
          <a:p>
            <a:r>
              <a:rPr lang="en-US" sz="1400" dirty="0"/>
              <a:t>Total Tunnel boring length completed so far is 8165mts against 18820mts up to 31.03.13.</a:t>
            </a:r>
          </a:p>
          <a:p>
            <a:r>
              <a:rPr lang="en-US" sz="1400" b="1" dirty="0"/>
              <a:t> </a:t>
            </a:r>
            <a:endParaRPr lang="en-US" sz="1400" dirty="0"/>
          </a:p>
          <a:p>
            <a:r>
              <a:rPr lang="en-US" sz="1400" b="1" u="sng" dirty="0"/>
              <a:t>Segments Plant:-</a:t>
            </a:r>
            <a:endParaRPr lang="en-US" sz="1400" dirty="0"/>
          </a:p>
          <a:p>
            <a:r>
              <a:rPr lang="en-US" sz="1400" dirty="0"/>
              <a:t>Segments casting work is stopped due to fill of segment yard at segment plant and booster erection in the Tunnel.</a:t>
            </a:r>
          </a:p>
          <a:p>
            <a:r>
              <a:rPr lang="en-US" sz="1400" dirty="0"/>
              <a:t>The casted segments so far are 5703Nos. from (01.04.12 to 31.03.13) and total cumulative 23431Nos as against 47050 Nos (i.e., 31.03.13)  Total 14 Nos of defects are identified out of there 11 Nos of defects are rectified in our tenure</a:t>
            </a:r>
          </a:p>
          <a:p>
            <a:r>
              <a:rPr lang="en-US" sz="1400" b="1" dirty="0"/>
              <a:t> </a:t>
            </a:r>
            <a:endParaRPr lang="en-US" sz="1400" dirty="0"/>
          </a:p>
          <a:p>
            <a:r>
              <a:rPr lang="en-US" sz="1400" b="1" u="sng" dirty="0"/>
              <a:t>Tunnel – II (18,820mts):-</a:t>
            </a:r>
          </a:p>
          <a:p>
            <a:endParaRPr lang="en-US" sz="1400" dirty="0"/>
          </a:p>
          <a:p>
            <a:r>
              <a:rPr lang="en-US" sz="1400" b="1" dirty="0"/>
              <a:t> </a:t>
            </a:r>
            <a:r>
              <a:rPr lang="en-US" sz="1400" dirty="0"/>
              <a:t>Tunnel drilling for about 2970km from exit was completed and work stopped from 1.04.12 to 31.03.13  and Tunnel boring work is in progress.  In the Tunnel Boring Machine the boring operation is carried out at an average of 6 to 8mts daily as a progress.</a:t>
            </a:r>
          </a:p>
          <a:p>
            <a:r>
              <a:rPr lang="en-US" sz="1400" dirty="0"/>
              <a:t>The strata came from muck is usually quartz and the total Tunnel boring length 7376 mts against 18838mts up to 31.03.13</a:t>
            </a:r>
          </a:p>
          <a:p>
            <a:endParaRPr lang="en-US" sz="1400" dirty="0"/>
          </a:p>
          <a:p>
            <a:r>
              <a:rPr lang="en-US" sz="1400" b="1" u="sng" dirty="0"/>
              <a:t>Segments Plant:-</a:t>
            </a:r>
            <a:endParaRPr lang="en-US" sz="1400" dirty="0"/>
          </a:p>
          <a:p>
            <a:r>
              <a:rPr lang="en-US" sz="1400" dirty="0"/>
              <a:t>Segment Plant work (i.e.,) manufacturing of reinforced concrete segments work is in progress and the casted segments so far are 11155 </a:t>
            </a:r>
            <a:r>
              <a:rPr lang="en-US" sz="1400" dirty="0" err="1"/>
              <a:t>Nos</a:t>
            </a:r>
            <a:r>
              <a:rPr lang="en-US" sz="1400" dirty="0"/>
              <a:t> (from 1.04.12 to 31.03.13) and total cumulative 34249 </a:t>
            </a:r>
            <a:r>
              <a:rPr lang="en-US" sz="1400" dirty="0" err="1"/>
              <a:t>Nos</a:t>
            </a:r>
            <a:r>
              <a:rPr lang="en-US" sz="1400" dirty="0"/>
              <a:t> as against 82250 </a:t>
            </a:r>
            <a:r>
              <a:rPr lang="en-US" sz="1400" dirty="0" err="1"/>
              <a:t>Nos</a:t>
            </a:r>
            <a:r>
              <a:rPr lang="en-US" sz="1400" dirty="0"/>
              <a:t> (i.e., 31.03.13).</a:t>
            </a:r>
          </a:p>
          <a:p>
            <a:r>
              <a:rPr lang="en-US" sz="1400" dirty="0"/>
              <a:t>Total 31 Nos of defects are identified out of these 13 Nos of defects were attended in our tenure</a:t>
            </a:r>
          </a:p>
        </p:txBody>
      </p:sp>
      <p:sp>
        <p:nvSpPr>
          <p:cNvPr id="15" name="Title 1">
            <a:extLst>
              <a:ext uri="{FF2B5EF4-FFF2-40B4-BE49-F238E27FC236}">
                <a16:creationId xmlns:a16="http://schemas.microsoft.com/office/drawing/2014/main" id="{45A1A903-7D91-4AFE-887F-643250DDB4B8}"/>
              </a:ext>
            </a:extLst>
          </p:cNvPr>
          <p:cNvSpPr txBox="1">
            <a:spLocks/>
          </p:cNvSpPr>
          <p:nvPr/>
        </p:nvSpPr>
        <p:spPr>
          <a:xfrm>
            <a:off x="-228600" y="3810000"/>
            <a:ext cx="5715000" cy="533400"/>
          </a:xfrm>
          <a:prstGeom prst="rect">
            <a:avLst/>
          </a:prstGeom>
        </p:spPr>
        <p:txBody>
          <a:bodyPr vert="horz" lIns="135786" tIns="67891" rIns="135786" bIns="67891" rtlCol="0" anchor="ctr">
            <a:normAutofit fontScale="32500" lnSpcReduction="20000"/>
          </a:bodyPr>
          <a:lstStyle>
            <a:lvl1pPr algn="l" defTabSz="1357851" rtl="0" eaLnBrk="1" latinLnBrk="0" hangingPunct="1">
              <a:spcBef>
                <a:spcPct val="0"/>
              </a:spcBef>
              <a:buNone/>
              <a:defRPr sz="4200" b="0" i="0" kern="1200">
                <a:solidFill>
                  <a:srgbClr val="0000FF"/>
                </a:solidFill>
                <a:latin typeface="Helvetica Neue UltraLight"/>
                <a:ea typeface="+mj-ea"/>
                <a:cs typeface="Helvetica Neue UltraLight"/>
              </a:defRPr>
            </a:lvl1pPr>
          </a:lstStyle>
          <a:p>
            <a:pPr algn="ctr"/>
            <a:r>
              <a:rPr lang="en-US" b="1" dirty="0">
                <a:solidFill>
                  <a:schemeClr val="tx1"/>
                </a:solidFill>
              </a:rPr>
              <a:t>Tunnels in the erstwhile combined state of </a:t>
            </a:r>
          </a:p>
          <a:p>
            <a:pPr algn="ctr"/>
            <a:r>
              <a:rPr lang="en-US" b="1" dirty="0">
                <a:solidFill>
                  <a:schemeClr val="tx1"/>
                </a:solidFill>
              </a:rPr>
              <a:t>ANDHRA PRADESH</a:t>
            </a:r>
          </a:p>
        </p:txBody>
      </p:sp>
    </p:spTree>
    <p:extLst>
      <p:ext uri="{BB962C8B-B14F-4D97-AF65-F5344CB8AC3E}">
        <p14:creationId xmlns:p14="http://schemas.microsoft.com/office/powerpoint/2010/main" val="3285182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357012" fontAlgn="auto">
              <a:spcBef>
                <a:spcPts val="0"/>
              </a:spcBef>
              <a:spcAft>
                <a:spcPts val="0"/>
              </a:spcAft>
              <a:defRPr/>
            </a:pPr>
            <a:r>
              <a:rPr lang="en-US" sz="3600" b="1" dirty="0">
                <a:solidFill>
                  <a:prstClr val="white"/>
                </a:solidFill>
                <a:latin typeface="Franklin Gothic Book"/>
                <a:ea typeface="Helvetica Neue Light"/>
                <a:cs typeface="Helvetica Neue Light"/>
              </a:rPr>
              <a:t>Brief description of TUNNEL–I &amp; TUNNEL - II </a:t>
            </a:r>
            <a:endParaRPr lang="en-US" sz="1800" dirty="0">
              <a:solidFill>
                <a:schemeClr val="bg1"/>
              </a:solidFill>
              <a:latin typeface="Helvetica Neue Light"/>
              <a:ea typeface="Helvetica Neue Light"/>
              <a:cs typeface="Helvetica Neue Light"/>
            </a:endParaRPr>
          </a:p>
        </p:txBody>
      </p:sp>
      <p:sp>
        <p:nvSpPr>
          <p:cNvPr id="5" name="Rectangle 4">
            <a:extLst>
              <a:ext uri="{FF2B5EF4-FFF2-40B4-BE49-F238E27FC236}">
                <a16:creationId xmlns:a16="http://schemas.microsoft.com/office/drawing/2014/main" id="{5989EAF5-8503-4B83-AA8B-A41E00346B23}"/>
              </a:ext>
            </a:extLst>
          </p:cNvPr>
          <p:cNvSpPr/>
          <p:nvPr/>
        </p:nvSpPr>
        <p:spPr>
          <a:xfrm>
            <a:off x="533400" y="1066800"/>
            <a:ext cx="12268200" cy="7225824"/>
          </a:xfrm>
          <a:prstGeom prst="rect">
            <a:avLst/>
          </a:prstGeom>
        </p:spPr>
        <p:txBody>
          <a:bodyPr wrap="square">
            <a:spAutoFit/>
          </a:bodyPr>
          <a:lstStyle/>
          <a:p>
            <a:pPr>
              <a:lnSpc>
                <a:spcPct val="150000"/>
              </a:lnSpc>
            </a:pPr>
            <a:r>
              <a:rPr lang="en-US" sz="2400" b="1" dirty="0"/>
              <a:t>Sl. No.     Description of Item</a:t>
            </a:r>
            <a:r>
              <a:rPr lang="en-US" sz="2400" dirty="0"/>
              <a:t>	</a:t>
            </a:r>
            <a:r>
              <a:rPr lang="en-US" sz="2400" b="1" dirty="0"/>
              <a:t>Tunnel-I</a:t>
            </a:r>
            <a:r>
              <a:rPr lang="en-US" sz="2400" dirty="0"/>
              <a:t>	              </a:t>
            </a:r>
            <a:r>
              <a:rPr lang="en-US" sz="2400" b="1" dirty="0"/>
              <a:t>Tunnel-II</a:t>
            </a:r>
          </a:p>
          <a:p>
            <a:pPr>
              <a:lnSpc>
                <a:spcPct val="150000"/>
              </a:lnSpc>
            </a:pPr>
            <a:r>
              <a:rPr lang="en-US" sz="2400" dirty="0"/>
              <a:t>1.              Length of Tunnel	               18820 Mts	             18838 Mts	</a:t>
            </a:r>
          </a:p>
          <a:p>
            <a:pPr>
              <a:lnSpc>
                <a:spcPct val="150000"/>
              </a:lnSpc>
            </a:pPr>
            <a:r>
              <a:rPr lang="en-US" sz="2400" dirty="0"/>
              <a:t>2.              Diameter of Tunnel	                7.00 Mts	              9.20 Mts	</a:t>
            </a:r>
          </a:p>
          <a:p>
            <a:pPr>
              <a:lnSpc>
                <a:spcPct val="150000"/>
              </a:lnSpc>
            </a:pPr>
            <a:r>
              <a:rPr lang="en-US" sz="2400" dirty="0"/>
              <a:t>3.              Discharge	               85 </a:t>
            </a:r>
            <a:r>
              <a:rPr lang="en-US" sz="2400" dirty="0" err="1"/>
              <a:t>Cumecs</a:t>
            </a:r>
            <a:r>
              <a:rPr lang="en-US" sz="2400" dirty="0"/>
              <a:t>           243 </a:t>
            </a:r>
            <a:r>
              <a:rPr lang="en-US" sz="2400" dirty="0" err="1"/>
              <a:t>Cumecs</a:t>
            </a:r>
            <a:r>
              <a:rPr lang="en-US" sz="2400" dirty="0"/>
              <a:t>	</a:t>
            </a:r>
          </a:p>
          <a:p>
            <a:pPr>
              <a:lnSpc>
                <a:spcPct val="150000"/>
              </a:lnSpc>
            </a:pPr>
            <a:r>
              <a:rPr lang="en-US" sz="2400" dirty="0"/>
              <a:t>4.              Bed Fall	                                 1 in 1294	             1 in 1096	</a:t>
            </a:r>
          </a:p>
          <a:p>
            <a:pPr>
              <a:lnSpc>
                <a:spcPct val="150000"/>
              </a:lnSpc>
            </a:pPr>
            <a:r>
              <a:rPr lang="en-US" sz="2400" dirty="0"/>
              <a:t>5.              Length of Exit Channel	100 Mts	               200 Mts	</a:t>
            </a:r>
          </a:p>
          <a:p>
            <a:pPr>
              <a:lnSpc>
                <a:spcPct val="150000"/>
              </a:lnSpc>
            </a:pPr>
            <a:r>
              <a:rPr lang="en-US" sz="2400" dirty="0"/>
              <a:t>6.              Length of Link Channel	580 Mts	               625 Mts	</a:t>
            </a:r>
          </a:p>
          <a:p>
            <a:pPr>
              <a:lnSpc>
                <a:spcPct val="150000"/>
              </a:lnSpc>
            </a:pPr>
            <a:r>
              <a:rPr lang="en-US" sz="2400" dirty="0"/>
              <a:t>7.              F.S.L. at Inlet	           + 261.142 M              + 265.232 M</a:t>
            </a:r>
          </a:p>
          <a:p>
            <a:pPr>
              <a:lnSpc>
                <a:spcPct val="150000"/>
              </a:lnSpc>
            </a:pPr>
            <a:r>
              <a:rPr lang="en-US" sz="2400" dirty="0"/>
              <a:t>8.              F.S.L. at exit	           + 246.628 M 	             + 248.050 M 	</a:t>
            </a:r>
          </a:p>
          <a:p>
            <a:pPr>
              <a:lnSpc>
                <a:spcPct val="150000"/>
              </a:lnSpc>
            </a:pPr>
            <a:r>
              <a:rPr lang="en-US" sz="2400" dirty="0"/>
              <a:t>9.              Sill level at inlet	           + 256.032 M 	             + 256.032 M 	</a:t>
            </a:r>
          </a:p>
          <a:p>
            <a:pPr>
              <a:lnSpc>
                <a:spcPct val="150000"/>
              </a:lnSpc>
            </a:pPr>
            <a:r>
              <a:rPr lang="en-US" sz="2400" dirty="0"/>
              <a:t>10.            Sill level at Exit	           + 241.518 M 	             +238.850 M 	</a:t>
            </a:r>
          </a:p>
          <a:p>
            <a:pPr>
              <a:lnSpc>
                <a:spcPct val="150000"/>
              </a:lnSpc>
            </a:pPr>
            <a:r>
              <a:rPr lang="en-US" sz="2400" dirty="0"/>
              <a:t>11.            Water can be drawn           + 256.332	             + 256.332	</a:t>
            </a:r>
          </a:p>
          <a:p>
            <a:pPr>
              <a:lnSpc>
                <a:spcPct val="150000"/>
              </a:lnSpc>
            </a:pPr>
            <a:r>
              <a:rPr lang="en-US" sz="2400" dirty="0"/>
              <a:t>12.            Forest Land Required          47.55 Ha	               59.36 Ha	</a:t>
            </a:r>
          </a:p>
        </p:txBody>
      </p:sp>
      <p:pic>
        <p:nvPicPr>
          <p:cNvPr id="6" name="Picture 2" descr="6">
            <a:extLst>
              <a:ext uri="{FF2B5EF4-FFF2-40B4-BE49-F238E27FC236}">
                <a16:creationId xmlns:a16="http://schemas.microsoft.com/office/drawing/2014/main" id="{C726EE78-7DFB-41CE-BB30-EC8917ADAD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b="38040"/>
          <a:stretch>
            <a:fillRect/>
          </a:stretch>
        </p:blipFill>
        <p:spPr bwMode="auto">
          <a:xfrm>
            <a:off x="10439400" y="1295400"/>
            <a:ext cx="3962400" cy="25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7">
            <a:extLst>
              <a:ext uri="{FF2B5EF4-FFF2-40B4-BE49-F238E27FC236}">
                <a16:creationId xmlns:a16="http://schemas.microsoft.com/office/drawing/2014/main" id="{DC977BE0-F51B-4A81-998E-F687ABC72A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00" y="4724400"/>
            <a:ext cx="4120551"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EEC16FFA-D716-4BE4-B2B6-19635DC00771}"/>
              </a:ext>
            </a:extLst>
          </p:cNvPr>
          <p:cNvSpPr txBox="1">
            <a:spLocks/>
          </p:cNvSpPr>
          <p:nvPr/>
        </p:nvSpPr>
        <p:spPr>
          <a:xfrm>
            <a:off x="10285071" y="4038600"/>
            <a:ext cx="4345329" cy="457200"/>
          </a:xfrm>
          <a:prstGeom prst="rect">
            <a:avLst/>
          </a:prstGeom>
        </p:spPr>
        <p:txBody>
          <a:bodyPr vert="horz" lIns="135786" tIns="67891" rIns="135786" bIns="67891" rtlCol="0" anchor="ctr">
            <a:noAutofit/>
          </a:bodyPr>
          <a:lstStyle>
            <a:lvl1pPr algn="l" defTabSz="1357851" rtl="0" eaLnBrk="1" latinLnBrk="0" hangingPunct="1">
              <a:spcBef>
                <a:spcPct val="0"/>
              </a:spcBef>
              <a:buNone/>
              <a:defRPr sz="4200" b="0" i="0" kern="1200">
                <a:solidFill>
                  <a:srgbClr val="0000FF"/>
                </a:solidFill>
                <a:latin typeface="Helvetica Neue UltraLight"/>
                <a:ea typeface="+mj-ea"/>
                <a:cs typeface="Helvetica Neue UltraLight"/>
              </a:defRPr>
            </a:lvl1pPr>
          </a:lstStyle>
          <a:p>
            <a:pPr algn="ctr"/>
            <a:r>
              <a:rPr lang="en-US" sz="1600" b="1" dirty="0">
                <a:solidFill>
                  <a:schemeClr val="tx1"/>
                </a:solidFill>
              </a:rPr>
              <a:t>Checking the Epoxy grouting done in Tunnel - I</a:t>
            </a:r>
          </a:p>
        </p:txBody>
      </p:sp>
      <p:sp>
        <p:nvSpPr>
          <p:cNvPr id="9" name="Title 1">
            <a:extLst>
              <a:ext uri="{FF2B5EF4-FFF2-40B4-BE49-F238E27FC236}">
                <a16:creationId xmlns:a16="http://schemas.microsoft.com/office/drawing/2014/main" id="{4C6488ED-661E-4287-89FA-15507571CF17}"/>
              </a:ext>
            </a:extLst>
          </p:cNvPr>
          <p:cNvSpPr txBox="1">
            <a:spLocks/>
          </p:cNvSpPr>
          <p:nvPr/>
        </p:nvSpPr>
        <p:spPr>
          <a:xfrm>
            <a:off x="10058400" y="7467600"/>
            <a:ext cx="4800600" cy="457200"/>
          </a:xfrm>
          <a:prstGeom prst="rect">
            <a:avLst/>
          </a:prstGeom>
        </p:spPr>
        <p:txBody>
          <a:bodyPr vert="horz" lIns="135786" tIns="67891" rIns="135786" bIns="67891" rtlCol="0" anchor="ctr">
            <a:normAutofit/>
          </a:bodyPr>
          <a:lstStyle>
            <a:lvl1pPr algn="l" defTabSz="1357851" rtl="0" eaLnBrk="1" latinLnBrk="0" hangingPunct="1">
              <a:spcBef>
                <a:spcPct val="0"/>
              </a:spcBef>
              <a:buNone/>
              <a:defRPr sz="4200" b="0" i="0" kern="1200">
                <a:solidFill>
                  <a:srgbClr val="0000FF"/>
                </a:solidFill>
                <a:latin typeface="Helvetica Neue UltraLight"/>
                <a:ea typeface="+mj-ea"/>
                <a:cs typeface="Helvetica Neue UltraLight"/>
              </a:defRPr>
            </a:lvl1pPr>
          </a:lstStyle>
          <a:p>
            <a:pPr algn="ctr"/>
            <a:r>
              <a:rPr lang="en-US" sz="1600" b="1" dirty="0">
                <a:solidFill>
                  <a:schemeClr val="tx1"/>
                </a:solidFill>
              </a:rPr>
              <a:t>Senior officials inspecting Tunnel – II</a:t>
            </a:r>
          </a:p>
        </p:txBody>
      </p:sp>
    </p:spTree>
    <p:extLst>
      <p:ext uri="{BB962C8B-B14F-4D97-AF65-F5344CB8AC3E}">
        <p14:creationId xmlns:p14="http://schemas.microsoft.com/office/powerpoint/2010/main" val="241332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pic>
        <p:nvPicPr>
          <p:cNvPr id="6" name="Picture 2" descr="op1">
            <a:extLst>
              <a:ext uri="{FF2B5EF4-FFF2-40B4-BE49-F238E27FC236}">
                <a16:creationId xmlns:a16="http://schemas.microsoft.com/office/drawing/2014/main" id="{77647D0D-59B2-433B-8ABC-E415A530B1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95854"/>
            <a:ext cx="4172371" cy="3304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F6AD7B21-AE75-446A-A77F-B00015B16F3C}"/>
              </a:ext>
            </a:extLst>
          </p:cNvPr>
          <p:cNvSpPr/>
          <p:nvPr/>
        </p:nvSpPr>
        <p:spPr>
          <a:xfrm>
            <a:off x="511630" y="5943600"/>
            <a:ext cx="6346370" cy="1938992"/>
          </a:xfrm>
          <a:prstGeom prst="rect">
            <a:avLst/>
          </a:prstGeom>
        </p:spPr>
        <p:txBody>
          <a:bodyPr wrap="square">
            <a:spAutoFit/>
          </a:bodyPr>
          <a:lstStyle/>
          <a:p>
            <a:r>
              <a:rPr lang="en-US" sz="1200" b="1" dirty="0"/>
              <a:t>Sl. No.</a:t>
            </a:r>
            <a:r>
              <a:rPr lang="en-US" sz="1200" dirty="0"/>
              <a:t>        </a:t>
            </a:r>
            <a:r>
              <a:rPr lang="en-US" sz="1200" b="1" dirty="0"/>
              <a:t>Name of the 	Total Length 	Max Height  	No of</a:t>
            </a:r>
          </a:p>
          <a:p>
            <a:r>
              <a:rPr lang="en-US" sz="1200" b="1" dirty="0"/>
              <a:t>                    NOF Dam 	of the Dam 	of the Dam 	Blocks</a:t>
            </a:r>
          </a:p>
          <a:p>
            <a:pPr>
              <a:lnSpc>
                <a:spcPct val="200000"/>
              </a:lnSpc>
            </a:pPr>
            <a:r>
              <a:rPr lang="pt-BR" sz="1200" dirty="0"/>
              <a:t>1.          Sunkesula NOF Dam	378.50 Mts	59.652 Mts	16 Nos.</a:t>
            </a:r>
          </a:p>
          <a:p>
            <a:pPr marL="342900" indent="-342900">
              <a:lnSpc>
                <a:spcPct val="200000"/>
              </a:lnSpc>
              <a:buAutoNum type="arabicPeriod" startAt="2"/>
            </a:pPr>
            <a:r>
              <a:rPr lang="en-US" sz="1200" dirty="0"/>
              <a:t>      </a:t>
            </a:r>
            <a:r>
              <a:rPr lang="en-US" sz="1200" dirty="0" err="1"/>
              <a:t>Kakarla</a:t>
            </a:r>
            <a:r>
              <a:rPr lang="en-US" sz="1200" dirty="0"/>
              <a:t> NOF Dam	356 </a:t>
            </a:r>
            <a:r>
              <a:rPr lang="en-US" sz="1200" dirty="0" err="1"/>
              <a:t>Mts</a:t>
            </a:r>
            <a:r>
              <a:rPr lang="en-US" sz="1200" dirty="0"/>
              <a:t>	60 </a:t>
            </a:r>
            <a:r>
              <a:rPr lang="en-US" sz="1200" dirty="0" err="1"/>
              <a:t>Mts</a:t>
            </a:r>
            <a:r>
              <a:rPr lang="en-US" sz="1200" dirty="0"/>
              <a:t>	19 Nos. </a:t>
            </a:r>
          </a:p>
          <a:p>
            <a:pPr marL="342900" indent="-342900">
              <a:lnSpc>
                <a:spcPct val="200000"/>
              </a:lnSpc>
              <a:buFontTx/>
              <a:buAutoNum type="arabicPeriod" startAt="2"/>
            </a:pPr>
            <a:r>
              <a:rPr lang="pt-BR" sz="1200" dirty="0"/>
              <a:t>      Gottipadia NOF Dam	587 Mts	86.14 Mts	24 Nos.</a:t>
            </a:r>
            <a:r>
              <a:rPr lang="en-US" sz="1200" dirty="0"/>
              <a:t>	</a:t>
            </a:r>
          </a:p>
        </p:txBody>
      </p:sp>
      <p:pic>
        <p:nvPicPr>
          <p:cNvPr id="8" name="Picture 3" descr="DSC04966">
            <a:extLst>
              <a:ext uri="{FF2B5EF4-FFF2-40B4-BE49-F238E27FC236}">
                <a16:creationId xmlns:a16="http://schemas.microsoft.com/office/drawing/2014/main" id="{C9F9FCFA-3C7E-4D81-B5C4-75F6BB5C2B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495854"/>
            <a:ext cx="4411801" cy="3304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EAFF2E6E-6C71-4982-A425-97064BF9103C}"/>
              </a:ext>
            </a:extLst>
          </p:cNvPr>
          <p:cNvSpPr txBox="1">
            <a:spLocks/>
          </p:cNvSpPr>
          <p:nvPr/>
        </p:nvSpPr>
        <p:spPr>
          <a:xfrm>
            <a:off x="457200" y="5029200"/>
            <a:ext cx="4038600" cy="483286"/>
          </a:xfrm>
          <a:prstGeom prst="rect">
            <a:avLst/>
          </a:prstGeom>
        </p:spPr>
        <p:txBody>
          <a:bodyPr vert="horz" lIns="135786" tIns="67891" rIns="135786" bIns="67891" rtlCol="0" anchor="ctr">
            <a:normAutofit/>
          </a:bodyPr>
          <a:lstStyle>
            <a:lvl1pPr algn="l" defTabSz="1357851" rtl="0" eaLnBrk="1" latinLnBrk="0" hangingPunct="1">
              <a:spcBef>
                <a:spcPct val="0"/>
              </a:spcBef>
              <a:buNone/>
              <a:defRPr sz="4200" b="0" i="0" kern="1200">
                <a:solidFill>
                  <a:srgbClr val="0000FF"/>
                </a:solidFill>
                <a:latin typeface="Helvetica Neue UltraLight"/>
                <a:ea typeface="+mj-ea"/>
                <a:cs typeface="Helvetica Neue UltraLight"/>
              </a:defRPr>
            </a:lvl1pPr>
          </a:lstStyle>
          <a:p>
            <a:pPr algn="ctr"/>
            <a:r>
              <a:rPr lang="en-US" sz="1600" b="1" dirty="0" err="1">
                <a:solidFill>
                  <a:schemeClr val="tx1"/>
                </a:solidFill>
              </a:rPr>
              <a:t>Sunkesula</a:t>
            </a:r>
            <a:r>
              <a:rPr lang="en-US" sz="1600" b="1" dirty="0">
                <a:solidFill>
                  <a:schemeClr val="tx1"/>
                </a:solidFill>
              </a:rPr>
              <a:t> Dam</a:t>
            </a:r>
          </a:p>
        </p:txBody>
      </p:sp>
      <p:sp>
        <p:nvSpPr>
          <p:cNvPr id="10" name="Title 1">
            <a:extLst>
              <a:ext uri="{FF2B5EF4-FFF2-40B4-BE49-F238E27FC236}">
                <a16:creationId xmlns:a16="http://schemas.microsoft.com/office/drawing/2014/main" id="{F499736E-2030-458D-AEB8-2BBF746C1313}"/>
              </a:ext>
            </a:extLst>
          </p:cNvPr>
          <p:cNvSpPr txBox="1">
            <a:spLocks/>
          </p:cNvSpPr>
          <p:nvPr/>
        </p:nvSpPr>
        <p:spPr>
          <a:xfrm>
            <a:off x="5105400" y="5029200"/>
            <a:ext cx="4038600" cy="483286"/>
          </a:xfrm>
          <a:prstGeom prst="rect">
            <a:avLst/>
          </a:prstGeom>
        </p:spPr>
        <p:txBody>
          <a:bodyPr vert="horz" lIns="135786" tIns="67891" rIns="135786" bIns="67891" rtlCol="0" anchor="ctr">
            <a:normAutofit/>
          </a:bodyPr>
          <a:lstStyle>
            <a:lvl1pPr algn="l" defTabSz="1357851" rtl="0" eaLnBrk="1" latinLnBrk="0" hangingPunct="1">
              <a:spcBef>
                <a:spcPct val="0"/>
              </a:spcBef>
              <a:buNone/>
              <a:defRPr sz="4200" b="0" i="0" kern="1200">
                <a:solidFill>
                  <a:srgbClr val="0000FF"/>
                </a:solidFill>
                <a:latin typeface="Helvetica Neue UltraLight"/>
                <a:ea typeface="+mj-ea"/>
                <a:cs typeface="Helvetica Neue UltraLight"/>
              </a:defRPr>
            </a:lvl1pPr>
          </a:lstStyle>
          <a:p>
            <a:pPr algn="ctr"/>
            <a:r>
              <a:rPr lang="en-US" sz="1600" b="1" dirty="0" err="1">
                <a:solidFill>
                  <a:schemeClr val="tx1"/>
                </a:solidFill>
              </a:rPr>
              <a:t>Kakarla</a:t>
            </a:r>
            <a:r>
              <a:rPr lang="en-US" sz="1600" b="1" dirty="0">
                <a:solidFill>
                  <a:schemeClr val="tx1"/>
                </a:solidFill>
              </a:rPr>
              <a:t> Dam</a:t>
            </a:r>
          </a:p>
        </p:txBody>
      </p:sp>
      <p:pic>
        <p:nvPicPr>
          <p:cNvPr id="11" name="Picture 4" descr="100_0997">
            <a:extLst>
              <a:ext uri="{FF2B5EF4-FFF2-40B4-BE49-F238E27FC236}">
                <a16:creationId xmlns:a16="http://schemas.microsoft.com/office/drawing/2014/main" id="{8584EA92-6596-4F91-A060-3DCFDE1E83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01200" y="1499113"/>
            <a:ext cx="4572000" cy="330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38CE6D7A-8DA3-4853-ADB2-8C6A46157EC6}"/>
              </a:ext>
            </a:extLst>
          </p:cNvPr>
          <p:cNvSpPr txBox="1">
            <a:spLocks/>
          </p:cNvSpPr>
          <p:nvPr/>
        </p:nvSpPr>
        <p:spPr>
          <a:xfrm>
            <a:off x="9448800" y="5029200"/>
            <a:ext cx="4038600" cy="483286"/>
          </a:xfrm>
          <a:prstGeom prst="rect">
            <a:avLst/>
          </a:prstGeom>
        </p:spPr>
        <p:txBody>
          <a:bodyPr vert="horz" lIns="135786" tIns="67891" rIns="135786" bIns="67891" rtlCol="0" anchor="ctr">
            <a:normAutofit/>
          </a:bodyPr>
          <a:lstStyle>
            <a:lvl1pPr algn="l" defTabSz="1357851" rtl="0" eaLnBrk="1" latinLnBrk="0" hangingPunct="1">
              <a:spcBef>
                <a:spcPct val="0"/>
              </a:spcBef>
              <a:buNone/>
              <a:defRPr sz="4200" b="0" i="0" kern="1200">
                <a:solidFill>
                  <a:srgbClr val="0000FF"/>
                </a:solidFill>
                <a:latin typeface="Helvetica Neue UltraLight"/>
                <a:ea typeface="+mj-ea"/>
                <a:cs typeface="Helvetica Neue UltraLight"/>
              </a:defRPr>
            </a:lvl1pPr>
          </a:lstStyle>
          <a:p>
            <a:pPr algn="ctr"/>
            <a:r>
              <a:rPr lang="en-US" sz="1600" b="1" dirty="0" err="1">
                <a:solidFill>
                  <a:schemeClr val="tx1"/>
                </a:solidFill>
              </a:rPr>
              <a:t>Gottipadia</a:t>
            </a:r>
            <a:r>
              <a:rPr lang="en-US" sz="1600" b="1" dirty="0">
                <a:solidFill>
                  <a:schemeClr val="tx1"/>
                </a:solidFill>
              </a:rPr>
              <a:t> Dam</a:t>
            </a:r>
          </a:p>
        </p:txBody>
      </p:sp>
      <p:sp>
        <p:nvSpPr>
          <p:cNvPr id="13" name="Rectangle 5">
            <a:extLst>
              <a:ext uri="{FF2B5EF4-FFF2-40B4-BE49-F238E27FC236}">
                <a16:creationId xmlns:a16="http://schemas.microsoft.com/office/drawing/2014/main" id="{03B5B9AE-AD3B-4976-A5C7-5E9FE1734806}"/>
              </a:ext>
            </a:extLst>
          </p:cNvPr>
          <p:cNvSpPr>
            <a:spLocks noChangeArrowheads="1"/>
          </p:cNvSpPr>
          <p:nvPr/>
        </p:nvSpPr>
        <p:spPr bwMode="auto">
          <a:xfrm>
            <a:off x="6705600" y="5651212"/>
            <a:ext cx="7467600"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ts val="60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Placement of Concrete for NOF Dams are being checked continuously duly observing procedures for green cutting, clearing and cleaning the site, applying bituminous coat to the sides of the block junction points, compaction by sufficient vibration and applying </a:t>
            </a:r>
            <a:r>
              <a:rPr kumimoji="0" lang="en-US" sz="1200" b="0" i="0" u="none" strike="noStrike" cap="none" normalizeH="0" baseline="0" dirty="0" err="1">
                <a:ln>
                  <a:noFill/>
                </a:ln>
                <a:solidFill>
                  <a:schemeClr val="tx1"/>
                </a:solidFill>
                <a:effectLst/>
                <a:latin typeface="Arial" pitchFamily="34" charset="0"/>
                <a:ea typeface="Times New Roman" pitchFamily="18" charset="0"/>
                <a:cs typeface="Arial" pitchFamily="34" charset="0"/>
              </a:rPr>
              <a:t>chembond</a:t>
            </a: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for dry surface.  The observations made in this regard are communicated to the concerned Engineers regularly.</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Calibration of Batching plant and other Lab equipment of EPC Agency is being checked periodically along with departmental and other officers as and when necessary and the reports being submitted to Engineer in charge.</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Steel samples are being tested at SRBC laboratory </a:t>
            </a:r>
            <a:r>
              <a:rPr kumimoji="0" lang="en-US" sz="1200" b="0" i="0" u="none" strike="noStrike" cap="none" normalizeH="0" baseline="0" dirty="0" err="1">
                <a:ln>
                  <a:noFill/>
                </a:ln>
                <a:solidFill>
                  <a:schemeClr val="tx1"/>
                </a:solidFill>
                <a:effectLst/>
                <a:latin typeface="Arial" pitchFamily="34" charset="0"/>
                <a:ea typeface="Times New Roman" pitchFamily="18" charset="0"/>
                <a:cs typeface="Arial" pitchFamily="34" charset="0"/>
              </a:rPr>
              <a:t>Nandyala</a:t>
            </a: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Kurnool (</a:t>
            </a:r>
            <a:r>
              <a:rPr kumimoji="0" lang="en-US" sz="1200" b="0" i="0" u="none" strike="noStrike" cap="none" normalizeH="0" baseline="0" dirty="0" err="1">
                <a:ln>
                  <a:noFill/>
                </a:ln>
                <a:solidFill>
                  <a:schemeClr val="tx1"/>
                </a:solidFill>
                <a:effectLst/>
                <a:latin typeface="Arial" pitchFamily="34" charset="0"/>
                <a:ea typeface="Times New Roman" pitchFamily="18" charset="0"/>
                <a:cs typeface="Arial" pitchFamily="34" charset="0"/>
              </a:rPr>
              <a:t>Dist</a:t>
            </a: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JNTU Engineering College, </a:t>
            </a:r>
            <a:r>
              <a:rPr kumimoji="0" lang="en-US" sz="1200" b="0" i="0" u="none" strike="noStrike" cap="none" normalizeH="0" baseline="0" dirty="0" err="1">
                <a:ln>
                  <a:noFill/>
                </a:ln>
                <a:solidFill>
                  <a:schemeClr val="tx1"/>
                </a:solidFill>
                <a:effectLst/>
                <a:latin typeface="Arial" pitchFamily="34" charset="0"/>
                <a:ea typeface="Times New Roman" pitchFamily="18" charset="0"/>
                <a:cs typeface="Arial" pitchFamily="34" charset="0"/>
              </a:rPr>
              <a:t>Ananthapur</a:t>
            </a: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 Steel reinforcement is being checked QC/QA team before placement of R.C.C.         </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Instrumentation in NOF Dams is being checked along with construction staff at the time of fixing the instruments.</a:t>
            </a:r>
            <a:endParaRPr kumimoji="0" lang="en-US" sz="12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ts val="600"/>
              </a:spcAft>
              <a:buClrTx/>
              <a:buSzTx/>
              <a:buFontTx/>
              <a:buNone/>
              <a:tabLst/>
            </a:pPr>
            <a:r>
              <a:rPr kumimoji="0" lang="en-US" sz="1200" b="0" i="0" u="none" strike="noStrike" cap="none" normalizeH="0" baseline="0" dirty="0">
                <a:ln>
                  <a:noFill/>
                </a:ln>
                <a:solidFill>
                  <a:schemeClr val="tx1"/>
                </a:solidFill>
                <a:effectLst/>
                <a:latin typeface="Arial" pitchFamily="34" charset="0"/>
                <a:ea typeface="Times New Roman" pitchFamily="18" charset="0"/>
                <a:cs typeface="Arial" pitchFamily="34" charset="0"/>
              </a:rPr>
              <a:t>Drilling &amp; grouting works are being checked along with construction staff. Extra holes on all the blocks, got drilled, and observed permeability in addition to the regular drilling pattern as per GSI reports.  Curtin grouting is in progress at preliminary holes, in foundation of the Dam as per GSI recommendations. </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4" name="Rectangle 13">
            <a:extLst>
              <a:ext uri="{FF2B5EF4-FFF2-40B4-BE49-F238E27FC236}">
                <a16:creationId xmlns:a16="http://schemas.microsoft.com/office/drawing/2014/main" id="{7F3C8615-DA14-4450-B61D-793B29D4A5E9}"/>
              </a:ext>
            </a:extLst>
          </p:cNvPr>
          <p:cNvSpPr/>
          <p:nvPr/>
        </p:nvSpPr>
        <p:spPr>
          <a:xfrm>
            <a:off x="-37618" y="0"/>
            <a:ext cx="14644257" cy="9906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fontAlgn="auto">
              <a:spcAft>
                <a:spcPts val="0"/>
              </a:spcAft>
            </a:pPr>
            <a:r>
              <a:rPr lang="en-US" sz="3600" b="1" dirty="0"/>
              <a:t>DESIGN REVIEW OF DAMS</a:t>
            </a:r>
            <a:br>
              <a:rPr lang="en-US" sz="3600" b="1" dirty="0"/>
            </a:br>
            <a:r>
              <a:rPr lang="en-US" sz="3600" b="1" dirty="0"/>
              <a:t>in the erstwhile combined State of Andhra Pradesh</a:t>
            </a:r>
          </a:p>
        </p:txBody>
      </p:sp>
    </p:spTree>
    <p:extLst>
      <p:ext uri="{BB962C8B-B14F-4D97-AF65-F5344CB8AC3E}">
        <p14:creationId xmlns:p14="http://schemas.microsoft.com/office/powerpoint/2010/main" val="3467671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pic>
        <p:nvPicPr>
          <p:cNvPr id="5" name="Picture 2" descr="P1000615">
            <a:extLst>
              <a:ext uri="{FF2B5EF4-FFF2-40B4-BE49-F238E27FC236}">
                <a16:creationId xmlns:a16="http://schemas.microsoft.com/office/drawing/2014/main" id="{B0E4AFD5-4D44-4D2F-A623-7FB5110E43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320800"/>
            <a:ext cx="4514113" cy="2848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3">
            <a:extLst>
              <a:ext uri="{FF2B5EF4-FFF2-40B4-BE49-F238E27FC236}">
                <a16:creationId xmlns:a16="http://schemas.microsoft.com/office/drawing/2014/main" id="{EBC26CE4-4ACE-40F2-86F0-9BE32EC549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3725" t="33611" r="13725" b="34337"/>
          <a:stretch>
            <a:fillRect/>
          </a:stretch>
        </p:blipFill>
        <p:spPr bwMode="auto">
          <a:xfrm>
            <a:off x="5105400" y="1351617"/>
            <a:ext cx="4797761" cy="28234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285AC99-BFDB-46B1-8579-78EE70E25A05}"/>
              </a:ext>
            </a:extLst>
          </p:cNvPr>
          <p:cNvSpPr/>
          <p:nvPr/>
        </p:nvSpPr>
        <p:spPr>
          <a:xfrm>
            <a:off x="782236" y="4495800"/>
            <a:ext cx="2799164" cy="338554"/>
          </a:xfrm>
          <a:prstGeom prst="rect">
            <a:avLst/>
          </a:prstGeom>
        </p:spPr>
        <p:txBody>
          <a:bodyPr wrap="none">
            <a:spAutoFit/>
          </a:bodyPr>
          <a:lstStyle/>
          <a:p>
            <a:r>
              <a:rPr lang="en-US" sz="1600" b="1" dirty="0"/>
              <a:t>U/s view of </a:t>
            </a:r>
            <a:r>
              <a:rPr lang="en-US" sz="1600" b="1" dirty="0" err="1"/>
              <a:t>Gandikota</a:t>
            </a:r>
            <a:r>
              <a:rPr lang="en-US" sz="1600" b="1" dirty="0"/>
              <a:t> dam</a:t>
            </a:r>
            <a:endParaRPr lang="en-US" sz="1600" dirty="0"/>
          </a:p>
        </p:txBody>
      </p:sp>
      <p:sp>
        <p:nvSpPr>
          <p:cNvPr id="8" name="Rectangle 7">
            <a:extLst>
              <a:ext uri="{FF2B5EF4-FFF2-40B4-BE49-F238E27FC236}">
                <a16:creationId xmlns:a16="http://schemas.microsoft.com/office/drawing/2014/main" id="{C5300A50-28C7-454C-BD47-B5E1E186263C}"/>
              </a:ext>
            </a:extLst>
          </p:cNvPr>
          <p:cNvSpPr/>
          <p:nvPr/>
        </p:nvSpPr>
        <p:spPr>
          <a:xfrm>
            <a:off x="5811436" y="4503142"/>
            <a:ext cx="2799164" cy="338554"/>
          </a:xfrm>
          <a:prstGeom prst="rect">
            <a:avLst/>
          </a:prstGeom>
        </p:spPr>
        <p:txBody>
          <a:bodyPr wrap="none">
            <a:spAutoFit/>
          </a:bodyPr>
          <a:lstStyle/>
          <a:p>
            <a:r>
              <a:rPr lang="en-US" sz="1600" b="1" dirty="0"/>
              <a:t>D/s view of </a:t>
            </a:r>
            <a:r>
              <a:rPr lang="en-US" sz="1600" b="1" dirty="0" err="1"/>
              <a:t>Gandikota</a:t>
            </a:r>
            <a:r>
              <a:rPr lang="en-US" sz="1600" b="1" dirty="0"/>
              <a:t> dam</a:t>
            </a:r>
            <a:endParaRPr lang="en-US" sz="1600" dirty="0"/>
          </a:p>
        </p:txBody>
      </p:sp>
      <p:graphicFrame>
        <p:nvGraphicFramePr>
          <p:cNvPr id="9" name="Table 8">
            <a:extLst>
              <a:ext uri="{FF2B5EF4-FFF2-40B4-BE49-F238E27FC236}">
                <a16:creationId xmlns:a16="http://schemas.microsoft.com/office/drawing/2014/main" id="{0FFD59F7-792E-40C7-ACBD-E8EF911D5228}"/>
              </a:ext>
            </a:extLst>
          </p:cNvPr>
          <p:cNvGraphicFramePr>
            <a:graphicFrameLocks noGrp="1"/>
          </p:cNvGraphicFramePr>
          <p:nvPr/>
        </p:nvGraphicFramePr>
        <p:xfrm>
          <a:off x="990600" y="5638800"/>
          <a:ext cx="6096000" cy="2869260"/>
        </p:xfrm>
        <a:graphic>
          <a:graphicData uri="http://schemas.openxmlformats.org/drawingml/2006/table">
            <a:tbl>
              <a:tblPr/>
              <a:tblGrid>
                <a:gridCol w="32004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286926">
                <a:tc>
                  <a:txBody>
                    <a:bodyPr/>
                    <a:lstStyle/>
                    <a:p>
                      <a:r>
                        <a:rPr lang="en-US" sz="1400" dirty="0"/>
                        <a:t>Catchment area</a:t>
                      </a:r>
                    </a:p>
                  </a:txBody>
                  <a:tcPr marL="65946" marR="65946" marT="32973" marB="32973" anchor="ctr">
                    <a:lnL>
                      <a:noFill/>
                    </a:lnL>
                    <a:lnR>
                      <a:noFill/>
                    </a:lnR>
                    <a:lnT>
                      <a:noFill/>
                    </a:lnT>
                    <a:lnB>
                      <a:noFill/>
                    </a:lnB>
                  </a:tcPr>
                </a:tc>
                <a:tc>
                  <a:txBody>
                    <a:bodyPr/>
                    <a:lstStyle/>
                    <a:p>
                      <a:r>
                        <a:rPr lang="en-US" sz="1400"/>
                        <a:t>19197 Sq. Km</a:t>
                      </a:r>
                    </a:p>
                  </a:txBody>
                  <a:tcPr marL="65946" marR="65946" marT="32973" marB="32973" anchor="ctr">
                    <a:lnL>
                      <a:noFill/>
                    </a:lnL>
                    <a:lnR>
                      <a:noFill/>
                    </a:lnR>
                    <a:lnT>
                      <a:noFill/>
                    </a:lnT>
                    <a:lnB>
                      <a:noFill/>
                    </a:lnB>
                  </a:tcPr>
                </a:tc>
                <a:extLst>
                  <a:ext uri="{0D108BD9-81ED-4DB2-BD59-A6C34878D82A}">
                    <a16:rowId xmlns:a16="http://schemas.microsoft.com/office/drawing/2014/main" val="10000"/>
                  </a:ext>
                </a:extLst>
              </a:tr>
              <a:tr h="286926">
                <a:tc>
                  <a:txBody>
                    <a:bodyPr/>
                    <a:lstStyle/>
                    <a:p>
                      <a:r>
                        <a:rPr lang="en-US" sz="1400"/>
                        <a:t>Water spread area at FRL</a:t>
                      </a:r>
                    </a:p>
                  </a:txBody>
                  <a:tcPr marL="65946" marR="65946" marT="32973" marB="32973" anchor="ctr">
                    <a:lnL>
                      <a:noFill/>
                    </a:lnL>
                    <a:lnR>
                      <a:noFill/>
                    </a:lnR>
                    <a:lnT>
                      <a:noFill/>
                    </a:lnT>
                    <a:lnB>
                      <a:noFill/>
                    </a:lnB>
                  </a:tcPr>
                </a:tc>
                <a:tc>
                  <a:txBody>
                    <a:bodyPr/>
                    <a:lstStyle/>
                    <a:p>
                      <a:r>
                        <a:rPr lang="en-US" sz="1400"/>
                        <a:t>109.35 Sq.Km</a:t>
                      </a:r>
                    </a:p>
                  </a:txBody>
                  <a:tcPr marL="65946" marR="65946" marT="32973" marB="32973" anchor="ctr">
                    <a:lnL>
                      <a:noFill/>
                    </a:lnL>
                    <a:lnR>
                      <a:noFill/>
                    </a:lnR>
                    <a:lnT>
                      <a:noFill/>
                    </a:lnT>
                    <a:lnB>
                      <a:noFill/>
                    </a:lnB>
                  </a:tcPr>
                </a:tc>
                <a:extLst>
                  <a:ext uri="{0D108BD9-81ED-4DB2-BD59-A6C34878D82A}">
                    <a16:rowId xmlns:a16="http://schemas.microsoft.com/office/drawing/2014/main" val="10001"/>
                  </a:ext>
                </a:extLst>
              </a:tr>
              <a:tr h="286926">
                <a:tc>
                  <a:txBody>
                    <a:bodyPr/>
                    <a:lstStyle/>
                    <a:p>
                      <a:r>
                        <a:rPr lang="en-US" sz="1400"/>
                        <a:t>Gross Storage capacity</a:t>
                      </a:r>
                    </a:p>
                  </a:txBody>
                  <a:tcPr marL="65946" marR="65946" marT="32973" marB="32973" anchor="ctr">
                    <a:lnL>
                      <a:noFill/>
                    </a:lnL>
                    <a:lnR>
                      <a:noFill/>
                    </a:lnR>
                    <a:lnT>
                      <a:noFill/>
                    </a:lnT>
                    <a:lnB>
                      <a:noFill/>
                    </a:lnB>
                  </a:tcPr>
                </a:tc>
                <a:tc>
                  <a:txBody>
                    <a:bodyPr/>
                    <a:lstStyle/>
                    <a:p>
                      <a:r>
                        <a:rPr lang="en-US" sz="1400"/>
                        <a:t>26.85 TMC</a:t>
                      </a:r>
                    </a:p>
                  </a:txBody>
                  <a:tcPr marL="65946" marR="65946" marT="32973" marB="32973" anchor="ctr">
                    <a:lnL>
                      <a:noFill/>
                    </a:lnL>
                    <a:lnR>
                      <a:noFill/>
                    </a:lnR>
                    <a:lnT>
                      <a:noFill/>
                    </a:lnT>
                    <a:lnB>
                      <a:noFill/>
                    </a:lnB>
                  </a:tcPr>
                </a:tc>
                <a:extLst>
                  <a:ext uri="{0D108BD9-81ED-4DB2-BD59-A6C34878D82A}">
                    <a16:rowId xmlns:a16="http://schemas.microsoft.com/office/drawing/2014/main" val="10002"/>
                  </a:ext>
                </a:extLst>
              </a:tr>
              <a:tr h="286926">
                <a:tc>
                  <a:txBody>
                    <a:bodyPr/>
                    <a:lstStyle/>
                    <a:p>
                      <a:r>
                        <a:rPr lang="en-US" sz="1400"/>
                        <a:t>Live Storage capacity</a:t>
                      </a:r>
                    </a:p>
                  </a:txBody>
                  <a:tcPr marL="65946" marR="65946" marT="32973" marB="32973" anchor="ctr">
                    <a:lnL>
                      <a:noFill/>
                    </a:lnL>
                    <a:lnR>
                      <a:noFill/>
                    </a:lnR>
                    <a:lnT>
                      <a:noFill/>
                    </a:lnT>
                    <a:lnB>
                      <a:noFill/>
                    </a:lnB>
                  </a:tcPr>
                </a:tc>
                <a:tc>
                  <a:txBody>
                    <a:bodyPr/>
                    <a:lstStyle/>
                    <a:p>
                      <a:r>
                        <a:rPr lang="en-US" sz="1400" dirty="0"/>
                        <a:t>22.300 TMC</a:t>
                      </a:r>
                    </a:p>
                  </a:txBody>
                  <a:tcPr marL="65946" marR="65946" marT="32973" marB="32973" anchor="ctr">
                    <a:lnL>
                      <a:noFill/>
                    </a:lnL>
                    <a:lnR>
                      <a:noFill/>
                    </a:lnR>
                    <a:lnT>
                      <a:noFill/>
                    </a:lnT>
                    <a:lnB>
                      <a:noFill/>
                    </a:lnB>
                  </a:tcPr>
                </a:tc>
                <a:extLst>
                  <a:ext uri="{0D108BD9-81ED-4DB2-BD59-A6C34878D82A}">
                    <a16:rowId xmlns:a16="http://schemas.microsoft.com/office/drawing/2014/main" val="10003"/>
                  </a:ext>
                </a:extLst>
              </a:tr>
              <a:tr h="286926">
                <a:tc>
                  <a:txBody>
                    <a:bodyPr/>
                    <a:lstStyle/>
                    <a:p>
                      <a:r>
                        <a:rPr lang="en-US" sz="1400" dirty="0"/>
                        <a:t>Maximum flood discharge</a:t>
                      </a:r>
                    </a:p>
                  </a:txBody>
                  <a:tcPr marL="65946" marR="65946" marT="32973" marB="32973" anchor="ctr">
                    <a:lnL>
                      <a:noFill/>
                    </a:lnL>
                    <a:lnR>
                      <a:noFill/>
                    </a:lnR>
                    <a:lnT>
                      <a:noFill/>
                    </a:lnT>
                    <a:lnB>
                      <a:noFill/>
                    </a:lnB>
                  </a:tcPr>
                </a:tc>
                <a:tc>
                  <a:txBody>
                    <a:bodyPr/>
                    <a:lstStyle/>
                    <a:p>
                      <a:r>
                        <a:rPr lang="en-US" sz="1400" dirty="0"/>
                        <a:t>8180 </a:t>
                      </a:r>
                      <a:r>
                        <a:rPr lang="en-US" sz="1400" dirty="0" err="1"/>
                        <a:t>Cumecs</a:t>
                      </a:r>
                      <a:endParaRPr lang="en-US" sz="1400" dirty="0"/>
                    </a:p>
                  </a:txBody>
                  <a:tcPr marL="65946" marR="65946" marT="32973" marB="32973" anchor="ctr">
                    <a:lnL>
                      <a:noFill/>
                    </a:lnL>
                    <a:lnR>
                      <a:noFill/>
                    </a:lnR>
                    <a:lnT>
                      <a:noFill/>
                    </a:lnT>
                    <a:lnB>
                      <a:noFill/>
                    </a:lnB>
                  </a:tcPr>
                </a:tc>
                <a:extLst>
                  <a:ext uri="{0D108BD9-81ED-4DB2-BD59-A6C34878D82A}">
                    <a16:rowId xmlns:a16="http://schemas.microsoft.com/office/drawing/2014/main" val="10004"/>
                  </a:ext>
                </a:extLst>
              </a:tr>
              <a:tr h="286926">
                <a:tc>
                  <a:txBody>
                    <a:bodyPr/>
                    <a:lstStyle/>
                    <a:p>
                      <a:r>
                        <a:rPr lang="en-US" sz="1400" dirty="0"/>
                        <a:t>FRL</a:t>
                      </a:r>
                    </a:p>
                  </a:txBody>
                  <a:tcPr marL="65946" marR="65946" marT="32973" marB="32973" anchor="ctr">
                    <a:lnL>
                      <a:noFill/>
                    </a:lnL>
                    <a:lnR>
                      <a:noFill/>
                    </a:lnR>
                    <a:lnT>
                      <a:noFill/>
                    </a:lnT>
                    <a:lnB>
                      <a:noFill/>
                    </a:lnB>
                  </a:tcPr>
                </a:tc>
                <a:tc>
                  <a:txBody>
                    <a:bodyPr/>
                    <a:lstStyle/>
                    <a:p>
                      <a:r>
                        <a:rPr lang="en-US" sz="1400" dirty="0"/>
                        <a:t>+212.000 M</a:t>
                      </a:r>
                    </a:p>
                  </a:txBody>
                  <a:tcPr marL="65946" marR="65946" marT="32973" marB="32973" anchor="ctr">
                    <a:lnL>
                      <a:noFill/>
                    </a:lnL>
                    <a:lnR>
                      <a:noFill/>
                    </a:lnR>
                    <a:lnT>
                      <a:noFill/>
                    </a:lnT>
                    <a:lnB>
                      <a:noFill/>
                    </a:lnB>
                  </a:tcPr>
                </a:tc>
                <a:extLst>
                  <a:ext uri="{0D108BD9-81ED-4DB2-BD59-A6C34878D82A}">
                    <a16:rowId xmlns:a16="http://schemas.microsoft.com/office/drawing/2014/main" val="10005"/>
                  </a:ext>
                </a:extLst>
              </a:tr>
              <a:tr h="286926">
                <a:tc>
                  <a:txBody>
                    <a:bodyPr/>
                    <a:lstStyle/>
                    <a:p>
                      <a:r>
                        <a:rPr lang="en-US" sz="1400"/>
                        <a:t>MWL</a:t>
                      </a:r>
                    </a:p>
                  </a:txBody>
                  <a:tcPr marL="65946" marR="65946" marT="32973" marB="32973" anchor="ctr">
                    <a:lnL>
                      <a:noFill/>
                    </a:lnL>
                    <a:lnR>
                      <a:noFill/>
                    </a:lnR>
                    <a:lnT>
                      <a:noFill/>
                    </a:lnT>
                    <a:lnB>
                      <a:noFill/>
                    </a:lnB>
                  </a:tcPr>
                </a:tc>
                <a:tc>
                  <a:txBody>
                    <a:bodyPr/>
                    <a:lstStyle/>
                    <a:p>
                      <a:r>
                        <a:rPr lang="en-US" sz="1400" dirty="0"/>
                        <a:t>+212.000 M</a:t>
                      </a:r>
                    </a:p>
                  </a:txBody>
                  <a:tcPr marL="65946" marR="65946" marT="32973" marB="32973" anchor="ctr">
                    <a:lnL>
                      <a:noFill/>
                    </a:lnL>
                    <a:lnR>
                      <a:noFill/>
                    </a:lnR>
                    <a:lnT>
                      <a:noFill/>
                    </a:lnT>
                    <a:lnB>
                      <a:noFill/>
                    </a:lnB>
                  </a:tcPr>
                </a:tc>
                <a:extLst>
                  <a:ext uri="{0D108BD9-81ED-4DB2-BD59-A6C34878D82A}">
                    <a16:rowId xmlns:a16="http://schemas.microsoft.com/office/drawing/2014/main" val="10006"/>
                  </a:ext>
                </a:extLst>
              </a:tr>
              <a:tr h="286926">
                <a:tc>
                  <a:txBody>
                    <a:bodyPr/>
                    <a:lstStyle/>
                    <a:p>
                      <a:r>
                        <a:rPr lang="en-US" sz="1400" dirty="0"/>
                        <a:t>TBL</a:t>
                      </a:r>
                    </a:p>
                  </a:txBody>
                  <a:tcPr marL="65946" marR="65946" marT="32973" marB="32973" anchor="ctr">
                    <a:lnL>
                      <a:noFill/>
                    </a:lnL>
                    <a:lnR>
                      <a:noFill/>
                    </a:lnR>
                    <a:lnT>
                      <a:noFill/>
                    </a:lnT>
                    <a:lnB>
                      <a:noFill/>
                    </a:lnB>
                  </a:tcPr>
                </a:tc>
                <a:tc>
                  <a:txBody>
                    <a:bodyPr/>
                    <a:lstStyle/>
                    <a:p>
                      <a:r>
                        <a:rPr lang="en-US" sz="1400"/>
                        <a:t>+215.000 M</a:t>
                      </a:r>
                    </a:p>
                  </a:txBody>
                  <a:tcPr marL="65946" marR="65946" marT="32973" marB="32973" anchor="ctr">
                    <a:lnL>
                      <a:noFill/>
                    </a:lnL>
                    <a:lnR>
                      <a:noFill/>
                    </a:lnR>
                    <a:lnT>
                      <a:noFill/>
                    </a:lnT>
                    <a:lnB>
                      <a:noFill/>
                    </a:lnB>
                  </a:tcPr>
                </a:tc>
                <a:extLst>
                  <a:ext uri="{0D108BD9-81ED-4DB2-BD59-A6C34878D82A}">
                    <a16:rowId xmlns:a16="http://schemas.microsoft.com/office/drawing/2014/main" val="10007"/>
                  </a:ext>
                </a:extLst>
              </a:tr>
              <a:tr h="286926">
                <a:tc>
                  <a:txBody>
                    <a:bodyPr/>
                    <a:lstStyle/>
                    <a:p>
                      <a:r>
                        <a:rPr lang="en-US" sz="1400" dirty="0"/>
                        <a:t>Length of spill way</a:t>
                      </a:r>
                    </a:p>
                  </a:txBody>
                  <a:tcPr marL="65946" marR="65946" marT="32973" marB="32973" anchor="ctr">
                    <a:lnL>
                      <a:noFill/>
                    </a:lnL>
                    <a:lnR>
                      <a:noFill/>
                    </a:lnR>
                    <a:lnT>
                      <a:noFill/>
                    </a:lnT>
                    <a:lnB>
                      <a:noFill/>
                    </a:lnB>
                  </a:tcPr>
                </a:tc>
                <a:tc>
                  <a:txBody>
                    <a:bodyPr/>
                    <a:lstStyle/>
                    <a:p>
                      <a:r>
                        <a:rPr lang="en-US" sz="1400"/>
                        <a:t>320 M</a:t>
                      </a:r>
                    </a:p>
                  </a:txBody>
                  <a:tcPr marL="65946" marR="65946" marT="32973" marB="32973" anchor="ctr">
                    <a:lnL>
                      <a:noFill/>
                    </a:lnL>
                    <a:lnR>
                      <a:noFill/>
                    </a:lnR>
                    <a:lnT>
                      <a:noFill/>
                    </a:lnT>
                    <a:lnB>
                      <a:noFill/>
                    </a:lnB>
                  </a:tcPr>
                </a:tc>
                <a:extLst>
                  <a:ext uri="{0D108BD9-81ED-4DB2-BD59-A6C34878D82A}">
                    <a16:rowId xmlns:a16="http://schemas.microsoft.com/office/drawing/2014/main" val="10008"/>
                  </a:ext>
                </a:extLst>
              </a:tr>
              <a:tr h="286926">
                <a:tc>
                  <a:txBody>
                    <a:bodyPr/>
                    <a:lstStyle/>
                    <a:p>
                      <a:r>
                        <a:rPr lang="en-US" sz="1400" dirty="0"/>
                        <a:t>No. of gates with sizes</a:t>
                      </a:r>
                    </a:p>
                  </a:txBody>
                  <a:tcPr marL="65946" marR="65946" marT="32973" marB="32973" anchor="ctr">
                    <a:lnL>
                      <a:noFill/>
                    </a:lnL>
                    <a:lnR>
                      <a:noFill/>
                    </a:lnR>
                    <a:lnT>
                      <a:noFill/>
                    </a:lnT>
                    <a:lnB>
                      <a:noFill/>
                    </a:lnB>
                  </a:tcPr>
                </a:tc>
                <a:tc>
                  <a:txBody>
                    <a:bodyPr/>
                    <a:lstStyle/>
                    <a:p>
                      <a:r>
                        <a:rPr lang="pt-BR" sz="1400" dirty="0"/>
                        <a:t>14 Nos 15 M x 9.80 M</a:t>
                      </a:r>
                    </a:p>
                  </a:txBody>
                  <a:tcPr marL="65946" marR="65946" marT="32973" marB="32973" anchor="ctr">
                    <a:lnL>
                      <a:noFill/>
                    </a:lnL>
                    <a:lnR>
                      <a:noFill/>
                    </a:lnR>
                    <a:lnT>
                      <a:noFill/>
                    </a:lnT>
                    <a:lnB>
                      <a:noFill/>
                    </a:lnB>
                  </a:tcPr>
                </a:tc>
                <a:extLst>
                  <a:ext uri="{0D108BD9-81ED-4DB2-BD59-A6C34878D82A}">
                    <a16:rowId xmlns:a16="http://schemas.microsoft.com/office/drawing/2014/main" val="10009"/>
                  </a:ext>
                </a:extLst>
              </a:tr>
            </a:tbl>
          </a:graphicData>
        </a:graphic>
      </p:graphicFrame>
      <p:sp>
        <p:nvSpPr>
          <p:cNvPr id="10" name="Rectangle 9">
            <a:extLst>
              <a:ext uri="{FF2B5EF4-FFF2-40B4-BE49-F238E27FC236}">
                <a16:creationId xmlns:a16="http://schemas.microsoft.com/office/drawing/2014/main" id="{C114C411-C278-4A56-9520-550B239F4940}"/>
              </a:ext>
            </a:extLst>
          </p:cNvPr>
          <p:cNvSpPr/>
          <p:nvPr/>
        </p:nvSpPr>
        <p:spPr>
          <a:xfrm>
            <a:off x="7315200" y="5669340"/>
            <a:ext cx="6172200" cy="2562240"/>
          </a:xfrm>
          <a:prstGeom prst="rect">
            <a:avLst/>
          </a:prstGeom>
        </p:spPr>
        <p:txBody>
          <a:bodyPr wrap="square">
            <a:spAutoFit/>
          </a:bodyPr>
          <a:lstStyle/>
          <a:p>
            <a:pPr algn="just">
              <a:lnSpc>
                <a:spcPct val="150000"/>
              </a:lnSpc>
            </a:pPr>
            <a:r>
              <a:rPr lang="en-US" sz="1600" dirty="0" err="1"/>
              <a:t>Gandikota</a:t>
            </a:r>
            <a:r>
              <a:rPr lang="en-US" sz="1600" dirty="0"/>
              <a:t> dam is completed; control room only to be constructed. For radial gates, ultrasonic tests for welds are conducted by the T.P.Q.C. and no defects in welds are found.</a:t>
            </a:r>
          </a:p>
          <a:p>
            <a:pPr algn="just">
              <a:lnSpc>
                <a:spcPct val="150000"/>
              </a:lnSpc>
            </a:pPr>
            <a:endParaRPr lang="en-US" sz="1000" dirty="0"/>
          </a:p>
          <a:p>
            <a:pPr algn="just">
              <a:lnSpc>
                <a:spcPct val="150000"/>
              </a:lnSpc>
            </a:pPr>
            <a:r>
              <a:rPr lang="en-US" sz="1600" dirty="0"/>
              <a:t>The radial gates were tested for their travel up and down and their functioning under no load condition is satisfactory. On load i.e., when there is water tests are to be conducted for their functioning. </a:t>
            </a:r>
          </a:p>
        </p:txBody>
      </p:sp>
      <p:pic>
        <p:nvPicPr>
          <p:cNvPr id="11" name="Picture 26" descr="100_1023">
            <a:extLst>
              <a:ext uri="{FF2B5EF4-FFF2-40B4-BE49-F238E27FC236}">
                <a16:creationId xmlns:a16="http://schemas.microsoft.com/office/drawing/2014/main" id="{C6F1D6A0-291F-45D3-B67D-256844F0FE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58400" y="1269167"/>
            <a:ext cx="4211536" cy="284563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8A3172B-ADD0-483B-90EA-282CD097D39A}"/>
              </a:ext>
            </a:extLst>
          </p:cNvPr>
          <p:cNvSpPr/>
          <p:nvPr/>
        </p:nvSpPr>
        <p:spPr>
          <a:xfrm>
            <a:off x="-37618" y="0"/>
            <a:ext cx="14644257" cy="9906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fontAlgn="auto">
              <a:spcAft>
                <a:spcPts val="0"/>
              </a:spcAft>
            </a:pPr>
            <a:r>
              <a:rPr lang="en-US" sz="3600" b="1" dirty="0"/>
              <a:t>DESIGN REVIEW OF DAMS</a:t>
            </a:r>
            <a:br>
              <a:rPr lang="en-US" sz="3600" b="1" dirty="0"/>
            </a:br>
            <a:r>
              <a:rPr lang="en-US" sz="3600" b="1" dirty="0"/>
              <a:t>in the erstwhile combined State of Andhra Pradesh</a:t>
            </a:r>
          </a:p>
        </p:txBody>
      </p:sp>
    </p:spTree>
    <p:extLst>
      <p:ext uri="{BB962C8B-B14F-4D97-AF65-F5344CB8AC3E}">
        <p14:creationId xmlns:p14="http://schemas.microsoft.com/office/powerpoint/2010/main" val="230320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5" name="Rectangle 4">
            <a:extLst>
              <a:ext uri="{FF2B5EF4-FFF2-40B4-BE49-F238E27FC236}">
                <a16:creationId xmlns:a16="http://schemas.microsoft.com/office/drawing/2014/main" id="{1D0FDB5F-E8DA-4340-A3B5-BF61304F393A}"/>
              </a:ext>
            </a:extLst>
          </p:cNvPr>
          <p:cNvSpPr/>
          <p:nvPr/>
        </p:nvSpPr>
        <p:spPr>
          <a:xfrm>
            <a:off x="-37618" y="0"/>
            <a:ext cx="14644257" cy="9906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fontAlgn="auto">
              <a:spcAft>
                <a:spcPts val="0"/>
              </a:spcAft>
            </a:pPr>
            <a:r>
              <a:rPr lang="en-US" sz="3600" b="1" dirty="0"/>
              <a:t>DESIGN REVIEW OF RESERVOIRS</a:t>
            </a:r>
            <a:br>
              <a:rPr lang="en-US" sz="3600" b="1" dirty="0"/>
            </a:br>
            <a:r>
              <a:rPr lang="en-US" sz="3600" b="1" dirty="0"/>
              <a:t>in the erstwhile combined State of Andhra Pradesh</a:t>
            </a:r>
          </a:p>
        </p:txBody>
      </p:sp>
      <p:pic>
        <p:nvPicPr>
          <p:cNvPr id="6" name="Picture 11" descr="p">
            <a:extLst>
              <a:ext uri="{FF2B5EF4-FFF2-40B4-BE49-F238E27FC236}">
                <a16:creationId xmlns:a16="http://schemas.microsoft.com/office/drawing/2014/main" id="{DC091ADB-61BB-43FD-954E-E10CD109D434}"/>
              </a:ext>
            </a:extLst>
          </p:cNvPr>
          <p:cNvPicPr>
            <a:picLocks noChangeAspect="1" noChangeArrowheads="1"/>
          </p:cNvPicPr>
          <p:nvPr/>
        </p:nvPicPr>
        <p:blipFill>
          <a:blip r:embed="rId2" cstate="print">
            <a:lum bright="-18000" contrast="24000"/>
            <a:extLst>
              <a:ext uri="{28A0092B-C50C-407E-A947-70E740481C1C}">
                <a14:useLocalDpi xmlns:a14="http://schemas.microsoft.com/office/drawing/2010/main" val="0"/>
              </a:ext>
            </a:extLst>
          </a:blip>
          <a:srcRect/>
          <a:stretch>
            <a:fillRect/>
          </a:stretch>
        </p:blipFill>
        <p:spPr bwMode="auto">
          <a:xfrm>
            <a:off x="546972" y="1335229"/>
            <a:ext cx="4110492"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s://upload.wikimedia.org/wikipedia/commons/thumb/8/8d/Gandikota_lift_canal.jpg/220px-Gandikota_lift_canal.jpg">
            <a:extLst>
              <a:ext uri="{FF2B5EF4-FFF2-40B4-BE49-F238E27FC236}">
                <a16:creationId xmlns:a16="http://schemas.microsoft.com/office/drawing/2014/main" id="{8C2CFD07-E12D-452A-888E-324FBF8B3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6572" y="1335228"/>
            <a:ext cx="4317998" cy="2590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a:extLst>
              <a:ext uri="{FF2B5EF4-FFF2-40B4-BE49-F238E27FC236}">
                <a16:creationId xmlns:a16="http://schemas.microsoft.com/office/drawing/2014/main" id="{B9E9C8CC-AC53-432C-ADE0-D598246461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4772" y="1335229"/>
            <a:ext cx="4605867"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9C02DF11-B56A-4CF6-93A1-4F5E88B72154}"/>
              </a:ext>
            </a:extLst>
          </p:cNvPr>
          <p:cNvSpPr/>
          <p:nvPr/>
        </p:nvSpPr>
        <p:spPr>
          <a:xfrm>
            <a:off x="546972" y="4636177"/>
            <a:ext cx="6019800" cy="3785652"/>
          </a:xfrm>
          <a:prstGeom prst="rect">
            <a:avLst/>
          </a:prstGeom>
        </p:spPr>
        <p:txBody>
          <a:bodyPr wrap="square">
            <a:spAutoFit/>
          </a:bodyPr>
          <a:lstStyle/>
          <a:p>
            <a:endParaRPr lang="en-US" sz="1600" dirty="0"/>
          </a:p>
          <a:p>
            <a:pPr>
              <a:lnSpc>
                <a:spcPct val="200000"/>
              </a:lnSpc>
            </a:pPr>
            <a:r>
              <a:rPr lang="en-US" sz="1600" dirty="0"/>
              <a:t>Static lift head	                   :	77.00 M [+204 to +281]</a:t>
            </a:r>
          </a:p>
          <a:p>
            <a:pPr>
              <a:lnSpc>
                <a:spcPct val="200000"/>
              </a:lnSpc>
            </a:pPr>
            <a:r>
              <a:rPr lang="en-US" sz="1600" dirty="0"/>
              <a:t>Total Lift Head	                   : 	88.30 M	</a:t>
            </a:r>
          </a:p>
          <a:p>
            <a:pPr>
              <a:lnSpc>
                <a:spcPct val="200000"/>
              </a:lnSpc>
            </a:pPr>
            <a:r>
              <a:rPr lang="en-US" sz="1600" dirty="0"/>
              <a:t>Water to be lifted                :	6.00 TMC	</a:t>
            </a:r>
          </a:p>
          <a:p>
            <a:pPr>
              <a:lnSpc>
                <a:spcPct val="200000"/>
              </a:lnSpc>
            </a:pPr>
            <a:r>
              <a:rPr lang="en-US" sz="1600" dirty="0"/>
              <a:t>Number of pumping days   :	67 days	</a:t>
            </a:r>
          </a:p>
          <a:p>
            <a:pPr>
              <a:lnSpc>
                <a:spcPct val="200000"/>
              </a:lnSpc>
            </a:pPr>
            <a:r>
              <a:rPr lang="en-US" sz="1600" dirty="0"/>
              <a:t>Capacity of each Pump      :	5030 HP	</a:t>
            </a:r>
          </a:p>
          <a:p>
            <a:pPr>
              <a:lnSpc>
                <a:spcPct val="200000"/>
              </a:lnSpc>
            </a:pPr>
            <a:r>
              <a:rPr lang="en-US" sz="1600" dirty="0"/>
              <a:t>Discharge of each pump    :	3.237 </a:t>
            </a:r>
            <a:r>
              <a:rPr lang="en-US" sz="1600" dirty="0" err="1"/>
              <a:t>Cumecs</a:t>
            </a:r>
            <a:r>
              <a:rPr lang="en-US" sz="1600" dirty="0"/>
              <a:t>[114 C/S]</a:t>
            </a:r>
          </a:p>
          <a:p>
            <a:pPr>
              <a:lnSpc>
                <a:spcPct val="200000"/>
              </a:lnSpc>
            </a:pPr>
            <a:r>
              <a:rPr lang="en-US" sz="1600" dirty="0"/>
              <a:t>Total discharge of 9 Pumps:	29.14 </a:t>
            </a:r>
            <a:r>
              <a:rPr lang="en-US" sz="1600" dirty="0" err="1"/>
              <a:t>Cumecs</a:t>
            </a:r>
            <a:r>
              <a:rPr lang="en-US" sz="1600" dirty="0"/>
              <a:t>[1029 C/S]	</a:t>
            </a:r>
          </a:p>
        </p:txBody>
      </p:sp>
      <p:sp>
        <p:nvSpPr>
          <p:cNvPr id="10" name="Rectangle 9">
            <a:extLst>
              <a:ext uri="{FF2B5EF4-FFF2-40B4-BE49-F238E27FC236}">
                <a16:creationId xmlns:a16="http://schemas.microsoft.com/office/drawing/2014/main" id="{A7661A3D-1439-40F8-9C22-C35276E2F3E0}"/>
              </a:ext>
            </a:extLst>
          </p:cNvPr>
          <p:cNvSpPr/>
          <p:nvPr/>
        </p:nvSpPr>
        <p:spPr>
          <a:xfrm>
            <a:off x="5351688" y="4028186"/>
            <a:ext cx="3547766" cy="400110"/>
          </a:xfrm>
          <a:prstGeom prst="rect">
            <a:avLst/>
          </a:prstGeom>
        </p:spPr>
        <p:txBody>
          <a:bodyPr wrap="none">
            <a:spAutoFit/>
          </a:bodyPr>
          <a:lstStyle/>
          <a:p>
            <a:r>
              <a:rPr lang="en-US" sz="2000" dirty="0"/>
              <a:t>Canal to </a:t>
            </a:r>
            <a:r>
              <a:rPr lang="en-US" sz="2000" dirty="0" err="1"/>
              <a:t>Gandikota</a:t>
            </a:r>
            <a:r>
              <a:rPr lang="en-US" sz="2000" dirty="0"/>
              <a:t> Reservoir</a:t>
            </a:r>
          </a:p>
        </p:txBody>
      </p:sp>
      <p:sp>
        <p:nvSpPr>
          <p:cNvPr id="11" name="Rectangle 10">
            <a:extLst>
              <a:ext uri="{FF2B5EF4-FFF2-40B4-BE49-F238E27FC236}">
                <a16:creationId xmlns:a16="http://schemas.microsoft.com/office/drawing/2014/main" id="{E2A8D93E-E691-4B2C-8B44-4C83C71ADA0E}"/>
              </a:ext>
            </a:extLst>
          </p:cNvPr>
          <p:cNvSpPr/>
          <p:nvPr/>
        </p:nvSpPr>
        <p:spPr>
          <a:xfrm>
            <a:off x="10210800" y="4038600"/>
            <a:ext cx="2424318" cy="400110"/>
          </a:xfrm>
          <a:prstGeom prst="rect">
            <a:avLst/>
          </a:prstGeom>
        </p:spPr>
        <p:txBody>
          <a:bodyPr wrap="none">
            <a:spAutoFit/>
          </a:bodyPr>
          <a:lstStyle/>
          <a:p>
            <a:r>
              <a:rPr lang="en-US" sz="2000" dirty="0" err="1"/>
              <a:t>Velugodu</a:t>
            </a:r>
            <a:r>
              <a:rPr lang="en-US" sz="2000" dirty="0"/>
              <a:t> Reservoir</a:t>
            </a:r>
          </a:p>
        </p:txBody>
      </p:sp>
      <p:sp>
        <p:nvSpPr>
          <p:cNvPr id="12" name="Rectangle 11">
            <a:extLst>
              <a:ext uri="{FF2B5EF4-FFF2-40B4-BE49-F238E27FC236}">
                <a16:creationId xmlns:a16="http://schemas.microsoft.com/office/drawing/2014/main" id="{495B6120-C73F-43A7-8101-951C27EB2AD9}"/>
              </a:ext>
            </a:extLst>
          </p:cNvPr>
          <p:cNvSpPr/>
          <p:nvPr/>
        </p:nvSpPr>
        <p:spPr>
          <a:xfrm>
            <a:off x="701697" y="4038599"/>
            <a:ext cx="3020379" cy="400110"/>
          </a:xfrm>
          <a:prstGeom prst="rect">
            <a:avLst/>
          </a:prstGeom>
        </p:spPr>
        <p:txBody>
          <a:bodyPr wrap="none">
            <a:spAutoFit/>
          </a:bodyPr>
          <a:lstStyle/>
          <a:p>
            <a:r>
              <a:rPr lang="en-US" sz="2000" dirty="0" err="1"/>
              <a:t>Gundlakamma</a:t>
            </a:r>
            <a:r>
              <a:rPr lang="en-US" sz="2000" dirty="0"/>
              <a:t> Reservoir</a:t>
            </a:r>
          </a:p>
        </p:txBody>
      </p:sp>
      <p:sp>
        <p:nvSpPr>
          <p:cNvPr id="13" name="Rectangle 12">
            <a:extLst>
              <a:ext uri="{FF2B5EF4-FFF2-40B4-BE49-F238E27FC236}">
                <a16:creationId xmlns:a16="http://schemas.microsoft.com/office/drawing/2014/main" id="{92D1D40E-94CC-479F-A002-042409D9B4F4}"/>
              </a:ext>
            </a:extLst>
          </p:cNvPr>
          <p:cNvSpPr/>
          <p:nvPr/>
        </p:nvSpPr>
        <p:spPr>
          <a:xfrm>
            <a:off x="6858000" y="5029200"/>
            <a:ext cx="7315200" cy="2308324"/>
          </a:xfrm>
          <a:prstGeom prst="rect">
            <a:avLst/>
          </a:prstGeom>
        </p:spPr>
        <p:txBody>
          <a:bodyPr>
            <a:spAutoFit/>
          </a:bodyPr>
          <a:lstStyle/>
          <a:p>
            <a:pPr>
              <a:lnSpc>
                <a:spcPct val="150000"/>
              </a:lnSpc>
            </a:pPr>
            <a:r>
              <a:rPr lang="en-US" sz="1600" dirty="0"/>
              <a:t>Self Catchment	:	20 Sq. KM	</a:t>
            </a:r>
          </a:p>
          <a:p>
            <a:pPr>
              <a:lnSpc>
                <a:spcPct val="150000"/>
              </a:lnSpc>
            </a:pPr>
            <a:r>
              <a:rPr lang="en-US" sz="1600" dirty="0"/>
              <a:t>TBL		:	+285.000M	</a:t>
            </a:r>
          </a:p>
          <a:p>
            <a:pPr>
              <a:lnSpc>
                <a:spcPct val="150000"/>
              </a:lnSpc>
            </a:pPr>
            <a:r>
              <a:rPr lang="en-US" sz="1600" dirty="0"/>
              <a:t>MWL		:	+281.600M	</a:t>
            </a:r>
          </a:p>
          <a:p>
            <a:pPr>
              <a:lnSpc>
                <a:spcPct val="150000"/>
              </a:lnSpc>
            </a:pPr>
            <a:r>
              <a:rPr lang="en-US" sz="1600" dirty="0"/>
              <a:t>FRL		:	+281.000M	</a:t>
            </a:r>
          </a:p>
          <a:p>
            <a:pPr>
              <a:lnSpc>
                <a:spcPct val="150000"/>
              </a:lnSpc>
            </a:pPr>
            <a:r>
              <a:rPr lang="en-US" sz="1600" dirty="0"/>
              <a:t>MDDL		:	+243.500M	</a:t>
            </a:r>
          </a:p>
          <a:p>
            <a:pPr>
              <a:lnSpc>
                <a:spcPct val="150000"/>
              </a:lnSpc>
            </a:pPr>
            <a:r>
              <a:rPr lang="en-US" sz="1600" dirty="0"/>
              <a:t>Length of the Bund	:	3.668 KM 	</a:t>
            </a:r>
          </a:p>
        </p:txBody>
      </p:sp>
    </p:spTree>
    <p:extLst>
      <p:ext uri="{BB962C8B-B14F-4D97-AF65-F5344CB8AC3E}">
        <p14:creationId xmlns:p14="http://schemas.microsoft.com/office/powerpoint/2010/main" val="1251253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5" name="Rectangle 4">
            <a:extLst>
              <a:ext uri="{FF2B5EF4-FFF2-40B4-BE49-F238E27FC236}">
                <a16:creationId xmlns:a16="http://schemas.microsoft.com/office/drawing/2014/main" id="{E6D4FD7D-85C5-4C2A-B917-10050F639A49}"/>
              </a:ext>
            </a:extLst>
          </p:cNvPr>
          <p:cNvSpPr/>
          <p:nvPr/>
        </p:nvSpPr>
        <p:spPr>
          <a:xfrm>
            <a:off x="381000" y="5334000"/>
            <a:ext cx="5105400" cy="3323987"/>
          </a:xfrm>
          <a:prstGeom prst="rect">
            <a:avLst/>
          </a:prstGeom>
        </p:spPr>
        <p:txBody>
          <a:bodyPr wrap="square">
            <a:spAutoFit/>
          </a:bodyPr>
          <a:lstStyle/>
          <a:p>
            <a:pPr>
              <a:lnSpc>
                <a:spcPct val="150000"/>
              </a:lnSpc>
            </a:pPr>
            <a:r>
              <a:rPr lang="en-US" sz="1400" b="1" dirty="0"/>
              <a:t>HNSS Main Canal :</a:t>
            </a:r>
          </a:p>
          <a:p>
            <a:pPr>
              <a:lnSpc>
                <a:spcPct val="150000"/>
              </a:lnSpc>
            </a:pPr>
            <a:r>
              <a:rPr lang="en-US" sz="1400" dirty="0"/>
              <a:t>Canal Discharge starting	+21.15 </a:t>
            </a:r>
            <a:r>
              <a:rPr lang="en-US" sz="1400" dirty="0" err="1"/>
              <a:t>Cumecs</a:t>
            </a:r>
            <a:r>
              <a:rPr lang="en-US" sz="1400" dirty="0"/>
              <a:t>	</a:t>
            </a:r>
          </a:p>
          <a:p>
            <a:pPr>
              <a:lnSpc>
                <a:spcPct val="150000"/>
              </a:lnSpc>
            </a:pPr>
            <a:r>
              <a:rPr lang="en-US" sz="1400" dirty="0"/>
              <a:t>Canal Discharge ending	+21.15 </a:t>
            </a:r>
            <a:r>
              <a:rPr lang="en-US" sz="1400" dirty="0" err="1"/>
              <a:t>Cumecs</a:t>
            </a:r>
            <a:r>
              <a:rPr lang="en-US" sz="1400" dirty="0"/>
              <a:t>	</a:t>
            </a:r>
          </a:p>
          <a:p>
            <a:pPr>
              <a:lnSpc>
                <a:spcPct val="150000"/>
              </a:lnSpc>
            </a:pPr>
            <a:r>
              <a:rPr lang="en-US" sz="1400" dirty="0"/>
              <a:t>C.B.L starting		+475.500 M	</a:t>
            </a:r>
          </a:p>
          <a:p>
            <a:pPr>
              <a:lnSpc>
                <a:spcPct val="150000"/>
              </a:lnSpc>
            </a:pPr>
            <a:r>
              <a:rPr lang="en-US" sz="1400" dirty="0"/>
              <a:t>F.S.L starting		+460.00 M	</a:t>
            </a:r>
          </a:p>
          <a:p>
            <a:pPr>
              <a:lnSpc>
                <a:spcPct val="150000"/>
              </a:lnSpc>
            </a:pPr>
            <a:r>
              <a:rPr lang="en-US" sz="1400" dirty="0"/>
              <a:t>Bed Width		6.75 M	</a:t>
            </a:r>
          </a:p>
          <a:p>
            <a:pPr>
              <a:lnSpc>
                <a:spcPct val="150000"/>
              </a:lnSpc>
            </a:pPr>
            <a:r>
              <a:rPr lang="en-US" sz="1400" dirty="0"/>
              <a:t>F.S.D		2.5 M	</a:t>
            </a:r>
          </a:p>
          <a:p>
            <a:pPr>
              <a:lnSpc>
                <a:spcPct val="150000"/>
              </a:lnSpc>
            </a:pPr>
            <a:r>
              <a:rPr lang="en-US" sz="1400" dirty="0"/>
              <a:t>Surface fall		1 in 8900	</a:t>
            </a:r>
          </a:p>
          <a:p>
            <a:pPr>
              <a:lnSpc>
                <a:spcPct val="150000"/>
              </a:lnSpc>
            </a:pPr>
            <a:r>
              <a:rPr lang="en-US" sz="1400" dirty="0"/>
              <a:t>Side slopes		1.5: 1	</a:t>
            </a:r>
          </a:p>
          <a:p>
            <a:pPr>
              <a:lnSpc>
                <a:spcPct val="150000"/>
              </a:lnSpc>
            </a:pPr>
            <a:r>
              <a:rPr lang="en-US" sz="1400" dirty="0"/>
              <a:t>Velocity		0.83M/sec	</a:t>
            </a:r>
          </a:p>
        </p:txBody>
      </p:sp>
      <p:sp>
        <p:nvSpPr>
          <p:cNvPr id="6" name="Rectangle 5">
            <a:extLst>
              <a:ext uri="{FF2B5EF4-FFF2-40B4-BE49-F238E27FC236}">
                <a16:creationId xmlns:a16="http://schemas.microsoft.com/office/drawing/2014/main" id="{A380BACB-29E4-4423-A623-C8371AD3E9ED}"/>
              </a:ext>
            </a:extLst>
          </p:cNvPr>
          <p:cNvSpPr/>
          <p:nvPr/>
        </p:nvSpPr>
        <p:spPr>
          <a:xfrm>
            <a:off x="5319486" y="5512475"/>
            <a:ext cx="8548914" cy="2031325"/>
          </a:xfrm>
          <a:prstGeom prst="rect">
            <a:avLst/>
          </a:prstGeom>
        </p:spPr>
        <p:txBody>
          <a:bodyPr wrap="square">
            <a:spAutoFit/>
          </a:bodyPr>
          <a:lstStyle/>
          <a:p>
            <a:r>
              <a:rPr lang="en-US" sz="1400" b="1" dirty="0"/>
              <a:t>Sl. No.   Name of the        Total Length of           Completed 	    Balance             </a:t>
            </a:r>
            <a:r>
              <a:rPr lang="en-US" sz="1400" b="1" dirty="0" err="1"/>
              <a:t>Ayacut</a:t>
            </a:r>
            <a:r>
              <a:rPr lang="en-US" sz="1400" b="1" dirty="0"/>
              <a:t> in Acres</a:t>
            </a:r>
          </a:p>
          <a:p>
            <a:r>
              <a:rPr lang="en-US" sz="1400" b="1" dirty="0"/>
              <a:t>               Canal 	                canal in Km                length in Km 	 length in Km </a:t>
            </a:r>
          </a:p>
          <a:p>
            <a:endParaRPr lang="en-US" sz="1400" b="1" dirty="0"/>
          </a:p>
          <a:p>
            <a:pPr marL="342900" indent="-342900">
              <a:buAutoNum type="arabicPeriod"/>
            </a:pPr>
            <a:r>
              <a:rPr lang="en-US" sz="1400" dirty="0" err="1"/>
              <a:t>Punganur</a:t>
            </a:r>
            <a:r>
              <a:rPr lang="en-US" sz="1400" dirty="0"/>
              <a:t> Branch C 	71.33	61.95	      9.38	      49000</a:t>
            </a:r>
          </a:p>
          <a:p>
            <a:pPr marL="342900" indent="-342900">
              <a:buAutoNum type="arabicPeriod"/>
            </a:pPr>
            <a:endParaRPr lang="en-US" sz="1400" dirty="0"/>
          </a:p>
          <a:p>
            <a:pPr marL="342900" indent="-342900">
              <a:buAutoNum type="arabicPeriod"/>
            </a:pPr>
            <a:r>
              <a:rPr lang="en-US" sz="1400" dirty="0" err="1"/>
              <a:t>Neeva</a:t>
            </a:r>
            <a:r>
              <a:rPr lang="en-US" sz="1400" dirty="0"/>
              <a:t> Branch Canal	132.15	128.76	      3.39	      57,500</a:t>
            </a:r>
          </a:p>
          <a:p>
            <a:pPr marL="342900" indent="-342900">
              <a:buAutoNum type="arabicPeriod"/>
            </a:pPr>
            <a:endParaRPr lang="en-US" sz="1400" dirty="0"/>
          </a:p>
          <a:p>
            <a:pPr marL="342900" indent="-342900">
              <a:buAutoNum type="arabicPeriod"/>
            </a:pPr>
            <a:r>
              <a:rPr lang="en-US" sz="1400" dirty="0" err="1"/>
              <a:t>Vayalpadu</a:t>
            </a:r>
            <a:r>
              <a:rPr lang="en-US" sz="1400" dirty="0"/>
              <a:t> Branch C	23.5	23.5	      0                         17,200</a:t>
            </a:r>
          </a:p>
          <a:p>
            <a:r>
              <a:rPr lang="en-US" sz="1400" b="1" dirty="0"/>
              <a:t>		</a:t>
            </a:r>
            <a:r>
              <a:rPr lang="en-US" sz="1400" dirty="0"/>
              <a:t>				</a:t>
            </a:r>
          </a:p>
        </p:txBody>
      </p:sp>
      <p:pic>
        <p:nvPicPr>
          <p:cNvPr id="7" name="Picture 26">
            <a:extLst>
              <a:ext uri="{FF2B5EF4-FFF2-40B4-BE49-F238E27FC236}">
                <a16:creationId xmlns:a16="http://schemas.microsoft.com/office/drawing/2014/main" id="{A18A3304-4B6C-45BF-89D4-47F8DD185F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53" r="7289" b="4774"/>
          <a:stretch/>
        </p:blipFill>
        <p:spPr bwMode="auto">
          <a:xfrm>
            <a:off x="457200" y="1502228"/>
            <a:ext cx="4375152" cy="288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5">
            <a:extLst>
              <a:ext uri="{FF2B5EF4-FFF2-40B4-BE49-F238E27FC236}">
                <a16:creationId xmlns:a16="http://schemas.microsoft.com/office/drawing/2014/main" id="{E4A0468A-6A57-49F7-A51F-A4E8E4E404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42" t="4195" r="6666" b="4649"/>
          <a:stretch/>
        </p:blipFill>
        <p:spPr bwMode="auto">
          <a:xfrm>
            <a:off x="5105400" y="1534885"/>
            <a:ext cx="4307842" cy="288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7">
            <a:extLst>
              <a:ext uri="{FF2B5EF4-FFF2-40B4-BE49-F238E27FC236}">
                <a16:creationId xmlns:a16="http://schemas.microsoft.com/office/drawing/2014/main" id="{5C2E17CD-98DD-4A72-A637-68F54E3F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1534885"/>
            <a:ext cx="4577082" cy="288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4D788E12-1619-4BEF-9C93-7A1B1C7253FB}"/>
              </a:ext>
            </a:extLst>
          </p:cNvPr>
          <p:cNvSpPr/>
          <p:nvPr/>
        </p:nvSpPr>
        <p:spPr>
          <a:xfrm>
            <a:off x="304800" y="4597569"/>
            <a:ext cx="9448800" cy="400110"/>
          </a:xfrm>
          <a:prstGeom prst="rect">
            <a:avLst/>
          </a:prstGeom>
        </p:spPr>
        <p:txBody>
          <a:bodyPr wrap="square">
            <a:spAutoFit/>
          </a:bodyPr>
          <a:lstStyle/>
          <a:p>
            <a:pPr algn="ctr"/>
            <a:r>
              <a:rPr lang="en-US" sz="2000" b="1" dirty="0"/>
              <a:t>Inspection by Executive Engineer, HNSS Division, </a:t>
            </a:r>
            <a:r>
              <a:rPr lang="en-US" sz="2000" b="1" dirty="0" err="1"/>
              <a:t>Kadiri</a:t>
            </a:r>
            <a:endParaRPr lang="en-US" sz="2000" dirty="0"/>
          </a:p>
        </p:txBody>
      </p:sp>
      <p:sp>
        <p:nvSpPr>
          <p:cNvPr id="11" name="Rectangle 10">
            <a:extLst>
              <a:ext uri="{FF2B5EF4-FFF2-40B4-BE49-F238E27FC236}">
                <a16:creationId xmlns:a16="http://schemas.microsoft.com/office/drawing/2014/main" id="{9A1044E0-9B67-4091-BC45-309640102F29}"/>
              </a:ext>
            </a:extLst>
          </p:cNvPr>
          <p:cNvSpPr/>
          <p:nvPr/>
        </p:nvSpPr>
        <p:spPr>
          <a:xfrm>
            <a:off x="-37618" y="0"/>
            <a:ext cx="14644257" cy="990600"/>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fontAlgn="auto">
              <a:spcAft>
                <a:spcPts val="0"/>
              </a:spcAft>
            </a:pPr>
            <a:r>
              <a:rPr lang="en-US" sz="3600" b="1" dirty="0"/>
              <a:t>DESIGN REVIEW OF CANALS</a:t>
            </a:r>
            <a:br>
              <a:rPr lang="en-US" sz="3600" b="1" dirty="0"/>
            </a:br>
            <a:r>
              <a:rPr lang="en-US" sz="3600" b="1" dirty="0"/>
              <a:t>in the erstwhile combined State of Andhra Pradesh</a:t>
            </a:r>
          </a:p>
        </p:txBody>
      </p:sp>
    </p:spTree>
    <p:extLst>
      <p:ext uri="{BB962C8B-B14F-4D97-AF65-F5344CB8AC3E}">
        <p14:creationId xmlns:p14="http://schemas.microsoft.com/office/powerpoint/2010/main" val="2089728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fontAlgn="auto">
              <a:spcAft>
                <a:spcPts val="0"/>
              </a:spcAft>
            </a:pPr>
            <a:r>
              <a:rPr lang="en-US" sz="3600" dirty="0"/>
              <a:t>Micro Lift Irrigation Project</a:t>
            </a:r>
            <a:endParaRPr lang="en-IN" sz="3600" dirty="0"/>
          </a:p>
        </p:txBody>
      </p:sp>
      <p:grpSp>
        <p:nvGrpSpPr>
          <p:cNvPr id="6" name="object 2">
            <a:extLst>
              <a:ext uri="{FF2B5EF4-FFF2-40B4-BE49-F238E27FC236}">
                <a16:creationId xmlns:a16="http://schemas.microsoft.com/office/drawing/2014/main" id="{F3E97E52-6096-48C3-8E0B-930421D26FA9}"/>
              </a:ext>
            </a:extLst>
          </p:cNvPr>
          <p:cNvGrpSpPr/>
          <p:nvPr/>
        </p:nvGrpSpPr>
        <p:grpSpPr>
          <a:xfrm>
            <a:off x="693761" y="1532552"/>
            <a:ext cx="4030639" cy="2582248"/>
            <a:chOff x="480060" y="1155192"/>
            <a:chExt cx="9105900" cy="5308600"/>
          </a:xfrm>
        </p:grpSpPr>
        <p:pic>
          <p:nvPicPr>
            <p:cNvPr id="7" name="object 3">
              <a:extLst>
                <a:ext uri="{FF2B5EF4-FFF2-40B4-BE49-F238E27FC236}">
                  <a16:creationId xmlns:a16="http://schemas.microsoft.com/office/drawing/2014/main" id="{E725737F-40C6-416C-AC64-47818A07624E}"/>
                </a:ext>
              </a:extLst>
            </p:cNvPr>
            <p:cNvPicPr/>
            <p:nvPr/>
          </p:nvPicPr>
          <p:blipFill>
            <a:blip r:embed="rId2" cstate="print"/>
            <a:stretch>
              <a:fillRect/>
            </a:stretch>
          </p:blipFill>
          <p:spPr>
            <a:xfrm>
              <a:off x="480060" y="1155192"/>
              <a:ext cx="9105900" cy="5308091"/>
            </a:xfrm>
            <a:prstGeom prst="rect">
              <a:avLst/>
            </a:prstGeom>
          </p:spPr>
        </p:pic>
        <p:sp>
          <p:nvSpPr>
            <p:cNvPr id="8" name="object 4">
              <a:extLst>
                <a:ext uri="{FF2B5EF4-FFF2-40B4-BE49-F238E27FC236}">
                  <a16:creationId xmlns:a16="http://schemas.microsoft.com/office/drawing/2014/main" id="{CAAB99B8-51E8-4F90-A426-C775E40C4CC9}"/>
                </a:ext>
              </a:extLst>
            </p:cNvPr>
            <p:cNvSpPr/>
            <p:nvPr/>
          </p:nvSpPr>
          <p:spPr>
            <a:xfrm>
              <a:off x="5189219" y="5007864"/>
              <a:ext cx="2853055" cy="1303020"/>
            </a:xfrm>
            <a:custGeom>
              <a:avLst/>
              <a:gdLst/>
              <a:ahLst/>
              <a:cxnLst/>
              <a:rect l="l" t="t" r="r" b="b"/>
              <a:pathLst>
                <a:path w="2853054" h="1303020">
                  <a:moveTo>
                    <a:pt x="2852928" y="1303019"/>
                  </a:moveTo>
                  <a:lnTo>
                    <a:pt x="0" y="1303019"/>
                  </a:lnTo>
                  <a:lnTo>
                    <a:pt x="0" y="0"/>
                  </a:lnTo>
                  <a:lnTo>
                    <a:pt x="2852928" y="0"/>
                  </a:lnTo>
                  <a:lnTo>
                    <a:pt x="2852928" y="1303019"/>
                  </a:lnTo>
                  <a:close/>
                </a:path>
              </a:pathLst>
            </a:custGeom>
            <a:solidFill>
              <a:srgbClr val="91CF50"/>
            </a:solidFill>
          </p:spPr>
          <p:txBody>
            <a:bodyPr wrap="square" lIns="0" tIns="0" rIns="0" bIns="0" rtlCol="0"/>
            <a:lstStyle/>
            <a:p>
              <a:endParaRPr/>
            </a:p>
          </p:txBody>
        </p:sp>
        <p:sp>
          <p:nvSpPr>
            <p:cNvPr id="9" name="object 5">
              <a:extLst>
                <a:ext uri="{FF2B5EF4-FFF2-40B4-BE49-F238E27FC236}">
                  <a16:creationId xmlns:a16="http://schemas.microsoft.com/office/drawing/2014/main" id="{A0F9CDA1-F559-4B70-8FAE-173020232670}"/>
                </a:ext>
              </a:extLst>
            </p:cNvPr>
            <p:cNvSpPr/>
            <p:nvPr/>
          </p:nvSpPr>
          <p:spPr>
            <a:xfrm>
              <a:off x="5186172" y="5003292"/>
              <a:ext cx="2860675" cy="1310640"/>
            </a:xfrm>
            <a:custGeom>
              <a:avLst/>
              <a:gdLst/>
              <a:ahLst/>
              <a:cxnLst/>
              <a:rect l="l" t="t" r="r" b="b"/>
              <a:pathLst>
                <a:path w="2860675" h="1310639">
                  <a:moveTo>
                    <a:pt x="2859024" y="1310639"/>
                  </a:moveTo>
                  <a:lnTo>
                    <a:pt x="1524" y="1310639"/>
                  </a:lnTo>
                  <a:lnTo>
                    <a:pt x="0" y="1309116"/>
                  </a:lnTo>
                  <a:lnTo>
                    <a:pt x="0" y="3048"/>
                  </a:lnTo>
                  <a:lnTo>
                    <a:pt x="1524" y="0"/>
                  </a:lnTo>
                  <a:lnTo>
                    <a:pt x="2859024" y="0"/>
                  </a:lnTo>
                  <a:lnTo>
                    <a:pt x="2860548" y="3048"/>
                  </a:lnTo>
                  <a:lnTo>
                    <a:pt x="2860548" y="4572"/>
                  </a:lnTo>
                  <a:lnTo>
                    <a:pt x="7620" y="4572"/>
                  </a:lnTo>
                  <a:lnTo>
                    <a:pt x="3048" y="9144"/>
                  </a:lnTo>
                  <a:lnTo>
                    <a:pt x="7620" y="9144"/>
                  </a:lnTo>
                  <a:lnTo>
                    <a:pt x="7620" y="1303020"/>
                  </a:lnTo>
                  <a:lnTo>
                    <a:pt x="3048" y="1303020"/>
                  </a:lnTo>
                  <a:lnTo>
                    <a:pt x="7620" y="1307592"/>
                  </a:lnTo>
                  <a:lnTo>
                    <a:pt x="2860548" y="1307592"/>
                  </a:lnTo>
                  <a:lnTo>
                    <a:pt x="2860548" y="1309116"/>
                  </a:lnTo>
                  <a:lnTo>
                    <a:pt x="2859024" y="1310639"/>
                  </a:lnTo>
                  <a:close/>
                </a:path>
                <a:path w="2860675" h="1310639">
                  <a:moveTo>
                    <a:pt x="7620" y="9144"/>
                  </a:moveTo>
                  <a:lnTo>
                    <a:pt x="3048" y="9144"/>
                  </a:lnTo>
                  <a:lnTo>
                    <a:pt x="7620" y="4572"/>
                  </a:lnTo>
                  <a:lnTo>
                    <a:pt x="7620" y="9144"/>
                  </a:lnTo>
                  <a:close/>
                </a:path>
                <a:path w="2860675" h="1310639">
                  <a:moveTo>
                    <a:pt x="2852927" y="9144"/>
                  </a:moveTo>
                  <a:lnTo>
                    <a:pt x="7620" y="9144"/>
                  </a:lnTo>
                  <a:lnTo>
                    <a:pt x="7620" y="4572"/>
                  </a:lnTo>
                  <a:lnTo>
                    <a:pt x="2852927" y="4572"/>
                  </a:lnTo>
                  <a:lnTo>
                    <a:pt x="2852927" y="9144"/>
                  </a:lnTo>
                  <a:close/>
                </a:path>
                <a:path w="2860675" h="1310639">
                  <a:moveTo>
                    <a:pt x="2852927" y="1307592"/>
                  </a:moveTo>
                  <a:lnTo>
                    <a:pt x="2852927" y="4572"/>
                  </a:lnTo>
                  <a:lnTo>
                    <a:pt x="2855976" y="9144"/>
                  </a:lnTo>
                  <a:lnTo>
                    <a:pt x="2860548" y="9144"/>
                  </a:lnTo>
                  <a:lnTo>
                    <a:pt x="2860548" y="1303020"/>
                  </a:lnTo>
                  <a:lnTo>
                    <a:pt x="2855976" y="1303020"/>
                  </a:lnTo>
                  <a:lnTo>
                    <a:pt x="2852927" y="1307592"/>
                  </a:lnTo>
                  <a:close/>
                </a:path>
                <a:path w="2860675" h="1310639">
                  <a:moveTo>
                    <a:pt x="2860548" y="9144"/>
                  </a:moveTo>
                  <a:lnTo>
                    <a:pt x="2855976" y="9144"/>
                  </a:lnTo>
                  <a:lnTo>
                    <a:pt x="2852927" y="4572"/>
                  </a:lnTo>
                  <a:lnTo>
                    <a:pt x="2860548" y="4572"/>
                  </a:lnTo>
                  <a:lnTo>
                    <a:pt x="2860548" y="9144"/>
                  </a:lnTo>
                  <a:close/>
                </a:path>
                <a:path w="2860675" h="1310639">
                  <a:moveTo>
                    <a:pt x="7620" y="1307592"/>
                  </a:moveTo>
                  <a:lnTo>
                    <a:pt x="3048" y="1303020"/>
                  </a:lnTo>
                  <a:lnTo>
                    <a:pt x="7620" y="1303020"/>
                  </a:lnTo>
                  <a:lnTo>
                    <a:pt x="7620" y="1307592"/>
                  </a:lnTo>
                  <a:close/>
                </a:path>
                <a:path w="2860675" h="1310639">
                  <a:moveTo>
                    <a:pt x="2852927" y="1307592"/>
                  </a:moveTo>
                  <a:lnTo>
                    <a:pt x="7620" y="1307592"/>
                  </a:lnTo>
                  <a:lnTo>
                    <a:pt x="7620" y="1303020"/>
                  </a:lnTo>
                  <a:lnTo>
                    <a:pt x="2852927" y="1303020"/>
                  </a:lnTo>
                  <a:lnTo>
                    <a:pt x="2852927" y="1307592"/>
                  </a:lnTo>
                  <a:close/>
                </a:path>
                <a:path w="2860675" h="1310639">
                  <a:moveTo>
                    <a:pt x="2860548" y="1307592"/>
                  </a:moveTo>
                  <a:lnTo>
                    <a:pt x="2852927" y="1307592"/>
                  </a:lnTo>
                  <a:lnTo>
                    <a:pt x="2855976" y="1303020"/>
                  </a:lnTo>
                  <a:lnTo>
                    <a:pt x="2860548" y="1303020"/>
                  </a:lnTo>
                  <a:lnTo>
                    <a:pt x="2860548" y="1307592"/>
                  </a:lnTo>
                  <a:close/>
                </a:path>
              </a:pathLst>
            </a:custGeom>
            <a:solidFill>
              <a:srgbClr val="4D3D2F"/>
            </a:solidFill>
          </p:spPr>
          <p:txBody>
            <a:bodyPr wrap="square" lIns="0" tIns="0" rIns="0" bIns="0" rtlCol="0"/>
            <a:lstStyle/>
            <a:p>
              <a:endParaRPr/>
            </a:p>
          </p:txBody>
        </p:sp>
      </p:grpSp>
      <p:pic>
        <p:nvPicPr>
          <p:cNvPr id="10" name="object 2">
            <a:extLst>
              <a:ext uri="{FF2B5EF4-FFF2-40B4-BE49-F238E27FC236}">
                <a16:creationId xmlns:a16="http://schemas.microsoft.com/office/drawing/2014/main" id="{0F014258-FCBE-4CB2-84DE-C948534FC0F9}"/>
              </a:ext>
            </a:extLst>
          </p:cNvPr>
          <p:cNvPicPr/>
          <p:nvPr/>
        </p:nvPicPr>
        <p:blipFill>
          <a:blip r:embed="rId3" cstate="print"/>
          <a:stretch>
            <a:fillRect/>
          </a:stretch>
        </p:blipFill>
        <p:spPr>
          <a:xfrm>
            <a:off x="5257800" y="1532552"/>
            <a:ext cx="4114800" cy="2582000"/>
          </a:xfrm>
          <a:prstGeom prst="rect">
            <a:avLst/>
          </a:prstGeom>
        </p:spPr>
      </p:pic>
      <p:pic>
        <p:nvPicPr>
          <p:cNvPr id="11" name="object 2">
            <a:extLst>
              <a:ext uri="{FF2B5EF4-FFF2-40B4-BE49-F238E27FC236}">
                <a16:creationId xmlns:a16="http://schemas.microsoft.com/office/drawing/2014/main" id="{8D205A7E-9F51-486A-922B-76AC6CC3657C}"/>
              </a:ext>
            </a:extLst>
          </p:cNvPr>
          <p:cNvPicPr/>
          <p:nvPr/>
        </p:nvPicPr>
        <p:blipFill>
          <a:blip r:embed="rId4" cstate="print"/>
          <a:stretch>
            <a:fillRect/>
          </a:stretch>
        </p:blipFill>
        <p:spPr>
          <a:xfrm>
            <a:off x="9906000" y="1532553"/>
            <a:ext cx="3962400" cy="2582000"/>
          </a:xfrm>
          <a:prstGeom prst="rect">
            <a:avLst/>
          </a:prstGeom>
        </p:spPr>
      </p:pic>
      <p:sp>
        <p:nvSpPr>
          <p:cNvPr id="12" name="object 6">
            <a:extLst>
              <a:ext uri="{FF2B5EF4-FFF2-40B4-BE49-F238E27FC236}">
                <a16:creationId xmlns:a16="http://schemas.microsoft.com/office/drawing/2014/main" id="{B74D25F9-847D-422E-A5C5-7E4172820357}"/>
              </a:ext>
            </a:extLst>
          </p:cNvPr>
          <p:cNvSpPr txBox="1"/>
          <p:nvPr/>
        </p:nvSpPr>
        <p:spPr>
          <a:xfrm>
            <a:off x="693761" y="4960321"/>
            <a:ext cx="13174640" cy="3116879"/>
          </a:xfrm>
          <a:prstGeom prst="rect">
            <a:avLst/>
          </a:prstGeom>
        </p:spPr>
        <p:txBody>
          <a:bodyPr vert="horz" wrap="square" lIns="0" tIns="13335" rIns="0" bIns="0" rtlCol="0">
            <a:spAutoFit/>
          </a:bodyPr>
          <a:lstStyle/>
          <a:p>
            <a:pPr marL="390525" marR="5080" indent="-378460">
              <a:lnSpc>
                <a:spcPct val="100000"/>
              </a:lnSpc>
              <a:spcBef>
                <a:spcPts val="105"/>
              </a:spcBef>
              <a:buFont typeface="Wingdings"/>
              <a:buChar char=""/>
              <a:tabLst>
                <a:tab pos="390525" algn="l"/>
              </a:tabLst>
            </a:pPr>
            <a:r>
              <a:rPr sz="1500" spc="-10" dirty="0">
                <a:solidFill>
                  <a:srgbClr val="4D3D2F"/>
                </a:solidFill>
              </a:rPr>
              <a:t>Detailed</a:t>
            </a:r>
            <a:r>
              <a:rPr sz="1500" spc="-45" dirty="0">
                <a:solidFill>
                  <a:srgbClr val="4D3D2F"/>
                </a:solidFill>
              </a:rPr>
              <a:t> </a:t>
            </a:r>
            <a:r>
              <a:rPr sz="1500" dirty="0">
                <a:solidFill>
                  <a:srgbClr val="4D3D2F"/>
                </a:solidFill>
              </a:rPr>
              <a:t>study</a:t>
            </a:r>
            <a:r>
              <a:rPr sz="1500" spc="-25" dirty="0">
                <a:solidFill>
                  <a:srgbClr val="4D3D2F"/>
                </a:solidFill>
              </a:rPr>
              <a:t> </a:t>
            </a:r>
            <a:r>
              <a:rPr sz="1500" dirty="0">
                <a:solidFill>
                  <a:srgbClr val="4D3D2F"/>
                </a:solidFill>
              </a:rPr>
              <a:t>of</a:t>
            </a:r>
            <a:r>
              <a:rPr sz="1500" spc="-45" dirty="0">
                <a:solidFill>
                  <a:srgbClr val="4D3D2F"/>
                </a:solidFill>
              </a:rPr>
              <a:t> </a:t>
            </a:r>
            <a:r>
              <a:rPr sz="1500" dirty="0">
                <a:solidFill>
                  <a:srgbClr val="4D3D2F"/>
                </a:solidFill>
              </a:rPr>
              <a:t>already</a:t>
            </a:r>
            <a:r>
              <a:rPr sz="1500" spc="-55" dirty="0">
                <a:solidFill>
                  <a:srgbClr val="4D3D2F"/>
                </a:solidFill>
              </a:rPr>
              <a:t> </a:t>
            </a:r>
            <a:r>
              <a:rPr sz="1500" dirty="0">
                <a:solidFill>
                  <a:srgbClr val="4D3D2F"/>
                </a:solidFill>
              </a:rPr>
              <a:t>executed</a:t>
            </a:r>
            <a:r>
              <a:rPr sz="1500" spc="-30" dirty="0">
                <a:solidFill>
                  <a:srgbClr val="4D3D2F"/>
                </a:solidFill>
              </a:rPr>
              <a:t> </a:t>
            </a:r>
            <a:r>
              <a:rPr sz="1500" dirty="0">
                <a:solidFill>
                  <a:srgbClr val="4D3D2F"/>
                </a:solidFill>
              </a:rPr>
              <a:t>&amp;</a:t>
            </a:r>
            <a:r>
              <a:rPr sz="1500" spc="-20" dirty="0">
                <a:solidFill>
                  <a:srgbClr val="4D3D2F"/>
                </a:solidFill>
              </a:rPr>
              <a:t> </a:t>
            </a:r>
            <a:r>
              <a:rPr sz="1500" dirty="0">
                <a:solidFill>
                  <a:srgbClr val="4D3D2F"/>
                </a:solidFill>
              </a:rPr>
              <a:t>under</a:t>
            </a:r>
            <a:r>
              <a:rPr sz="1500" spc="-45" dirty="0">
                <a:solidFill>
                  <a:srgbClr val="4D3D2F"/>
                </a:solidFill>
              </a:rPr>
              <a:t> </a:t>
            </a:r>
            <a:r>
              <a:rPr sz="1500" dirty="0">
                <a:solidFill>
                  <a:srgbClr val="4D3D2F"/>
                </a:solidFill>
              </a:rPr>
              <a:t>execution</a:t>
            </a:r>
            <a:r>
              <a:rPr sz="1500" spc="-50" dirty="0">
                <a:solidFill>
                  <a:srgbClr val="4D3D2F"/>
                </a:solidFill>
              </a:rPr>
              <a:t> </a:t>
            </a:r>
            <a:r>
              <a:rPr sz="1500" dirty="0">
                <a:solidFill>
                  <a:srgbClr val="4D3D2F"/>
                </a:solidFill>
              </a:rPr>
              <a:t>projects</a:t>
            </a:r>
            <a:r>
              <a:rPr sz="1500" spc="-15" dirty="0">
                <a:solidFill>
                  <a:srgbClr val="4D3D2F"/>
                </a:solidFill>
              </a:rPr>
              <a:t> </a:t>
            </a:r>
            <a:r>
              <a:rPr sz="1500" dirty="0">
                <a:solidFill>
                  <a:srgbClr val="4D3D2F"/>
                </a:solidFill>
              </a:rPr>
              <a:t>is</a:t>
            </a:r>
            <a:r>
              <a:rPr sz="1500" spc="-30" dirty="0">
                <a:solidFill>
                  <a:srgbClr val="4D3D2F"/>
                </a:solidFill>
              </a:rPr>
              <a:t> </a:t>
            </a:r>
            <a:r>
              <a:rPr sz="1500" dirty="0">
                <a:solidFill>
                  <a:srgbClr val="4D3D2F"/>
                </a:solidFill>
              </a:rPr>
              <a:t>done</a:t>
            </a:r>
            <a:r>
              <a:rPr sz="1500" spc="-45" dirty="0">
                <a:solidFill>
                  <a:srgbClr val="4D3D2F"/>
                </a:solidFill>
              </a:rPr>
              <a:t> </a:t>
            </a:r>
            <a:r>
              <a:rPr sz="1500" dirty="0">
                <a:solidFill>
                  <a:srgbClr val="4D3D2F"/>
                </a:solidFill>
              </a:rPr>
              <a:t>before</a:t>
            </a:r>
            <a:r>
              <a:rPr sz="1500" spc="-35" dirty="0">
                <a:solidFill>
                  <a:srgbClr val="4D3D2F"/>
                </a:solidFill>
              </a:rPr>
              <a:t> </a:t>
            </a:r>
            <a:r>
              <a:rPr sz="1500" dirty="0">
                <a:solidFill>
                  <a:srgbClr val="4D3D2F"/>
                </a:solidFill>
              </a:rPr>
              <a:t>to</a:t>
            </a:r>
            <a:r>
              <a:rPr sz="1500" spc="-45" dirty="0">
                <a:solidFill>
                  <a:srgbClr val="4D3D2F"/>
                </a:solidFill>
              </a:rPr>
              <a:t> </a:t>
            </a:r>
            <a:r>
              <a:rPr sz="1500" spc="-10" dirty="0">
                <a:solidFill>
                  <a:srgbClr val="4D3D2F"/>
                </a:solidFill>
              </a:rPr>
              <a:t>identifying </a:t>
            </a:r>
            <a:r>
              <a:rPr sz="1500" dirty="0">
                <a:solidFill>
                  <a:srgbClr val="4D3D2F"/>
                </a:solidFill>
              </a:rPr>
              <a:t>cost</a:t>
            </a:r>
            <a:r>
              <a:rPr sz="1500" spc="-40" dirty="0">
                <a:solidFill>
                  <a:srgbClr val="4D3D2F"/>
                </a:solidFill>
              </a:rPr>
              <a:t> </a:t>
            </a:r>
            <a:r>
              <a:rPr sz="1500" dirty="0">
                <a:solidFill>
                  <a:srgbClr val="4D3D2F"/>
                </a:solidFill>
              </a:rPr>
              <a:t>guiding</a:t>
            </a:r>
            <a:r>
              <a:rPr sz="1500" spc="-40" dirty="0">
                <a:solidFill>
                  <a:srgbClr val="4D3D2F"/>
                </a:solidFill>
              </a:rPr>
              <a:t> </a:t>
            </a:r>
            <a:r>
              <a:rPr sz="1500" dirty="0">
                <a:solidFill>
                  <a:srgbClr val="4D3D2F"/>
                </a:solidFill>
              </a:rPr>
              <a:t>factors</a:t>
            </a:r>
            <a:r>
              <a:rPr sz="1500" spc="-50" dirty="0">
                <a:solidFill>
                  <a:srgbClr val="4D3D2F"/>
                </a:solidFill>
              </a:rPr>
              <a:t> </a:t>
            </a:r>
            <a:r>
              <a:rPr sz="1500" dirty="0">
                <a:solidFill>
                  <a:srgbClr val="4D3D2F"/>
                </a:solidFill>
              </a:rPr>
              <a:t>and</a:t>
            </a:r>
            <a:r>
              <a:rPr sz="1500" spc="-45" dirty="0">
                <a:solidFill>
                  <a:srgbClr val="4D3D2F"/>
                </a:solidFill>
              </a:rPr>
              <a:t> </a:t>
            </a:r>
            <a:r>
              <a:rPr sz="1500" dirty="0">
                <a:solidFill>
                  <a:srgbClr val="4D3D2F"/>
                </a:solidFill>
              </a:rPr>
              <a:t>to</a:t>
            </a:r>
            <a:r>
              <a:rPr sz="1500" spc="-25" dirty="0">
                <a:solidFill>
                  <a:srgbClr val="4D3D2F"/>
                </a:solidFill>
              </a:rPr>
              <a:t> </a:t>
            </a:r>
            <a:r>
              <a:rPr sz="1500" dirty="0">
                <a:solidFill>
                  <a:srgbClr val="4D3D2F"/>
                </a:solidFill>
              </a:rPr>
              <a:t>find</a:t>
            </a:r>
            <a:r>
              <a:rPr sz="1500" spc="-35" dirty="0">
                <a:solidFill>
                  <a:srgbClr val="4D3D2F"/>
                </a:solidFill>
              </a:rPr>
              <a:t> </a:t>
            </a:r>
            <a:r>
              <a:rPr sz="1500" dirty="0">
                <a:solidFill>
                  <a:srgbClr val="4D3D2F"/>
                </a:solidFill>
              </a:rPr>
              <a:t>the</a:t>
            </a:r>
            <a:r>
              <a:rPr sz="1500" spc="-25" dirty="0">
                <a:solidFill>
                  <a:srgbClr val="4D3D2F"/>
                </a:solidFill>
              </a:rPr>
              <a:t> </a:t>
            </a:r>
            <a:r>
              <a:rPr sz="1500" dirty="0">
                <a:solidFill>
                  <a:srgbClr val="4D3D2F"/>
                </a:solidFill>
              </a:rPr>
              <a:t>possible</a:t>
            </a:r>
            <a:r>
              <a:rPr sz="1500" spc="-35" dirty="0">
                <a:solidFill>
                  <a:srgbClr val="4D3D2F"/>
                </a:solidFill>
              </a:rPr>
              <a:t> </a:t>
            </a:r>
            <a:r>
              <a:rPr sz="1500" dirty="0">
                <a:solidFill>
                  <a:srgbClr val="4D3D2F"/>
                </a:solidFill>
              </a:rPr>
              <a:t>solutions</a:t>
            </a:r>
            <a:r>
              <a:rPr sz="1500" spc="-60" dirty="0">
                <a:solidFill>
                  <a:srgbClr val="4D3D2F"/>
                </a:solidFill>
              </a:rPr>
              <a:t> </a:t>
            </a:r>
            <a:r>
              <a:rPr sz="1500" dirty="0">
                <a:solidFill>
                  <a:srgbClr val="4D3D2F"/>
                </a:solidFill>
              </a:rPr>
              <a:t>to</a:t>
            </a:r>
            <a:r>
              <a:rPr sz="1500" spc="-30" dirty="0">
                <a:solidFill>
                  <a:srgbClr val="4D3D2F"/>
                </a:solidFill>
              </a:rPr>
              <a:t> </a:t>
            </a:r>
            <a:r>
              <a:rPr sz="1500" dirty="0">
                <a:solidFill>
                  <a:srgbClr val="4D3D2F"/>
                </a:solidFill>
              </a:rPr>
              <a:t>obtain</a:t>
            </a:r>
            <a:r>
              <a:rPr sz="1500" spc="-50" dirty="0">
                <a:solidFill>
                  <a:srgbClr val="4D3D2F"/>
                </a:solidFill>
              </a:rPr>
              <a:t> </a:t>
            </a:r>
            <a:r>
              <a:rPr sz="1500" dirty="0">
                <a:solidFill>
                  <a:srgbClr val="4D3D2F"/>
                </a:solidFill>
              </a:rPr>
              <a:t>optimum</a:t>
            </a:r>
            <a:r>
              <a:rPr sz="1500" spc="-35" dirty="0">
                <a:solidFill>
                  <a:srgbClr val="4D3D2F"/>
                </a:solidFill>
              </a:rPr>
              <a:t> </a:t>
            </a:r>
            <a:r>
              <a:rPr sz="1500" dirty="0">
                <a:solidFill>
                  <a:srgbClr val="4D3D2F"/>
                </a:solidFill>
              </a:rPr>
              <a:t>sketch</a:t>
            </a:r>
            <a:r>
              <a:rPr sz="1500" spc="-45" dirty="0">
                <a:solidFill>
                  <a:srgbClr val="4D3D2F"/>
                </a:solidFill>
              </a:rPr>
              <a:t> </a:t>
            </a:r>
            <a:r>
              <a:rPr sz="1500" dirty="0">
                <a:solidFill>
                  <a:srgbClr val="4D3D2F"/>
                </a:solidFill>
              </a:rPr>
              <a:t>of</a:t>
            </a:r>
            <a:r>
              <a:rPr sz="1500" spc="-35" dirty="0">
                <a:solidFill>
                  <a:srgbClr val="4D3D2F"/>
                </a:solidFill>
              </a:rPr>
              <a:t> </a:t>
            </a:r>
            <a:r>
              <a:rPr sz="1500" spc="-25" dirty="0">
                <a:solidFill>
                  <a:srgbClr val="4D3D2F"/>
                </a:solidFill>
              </a:rPr>
              <a:t>the </a:t>
            </a:r>
            <a:r>
              <a:rPr sz="1500" spc="-10" dirty="0">
                <a:solidFill>
                  <a:srgbClr val="4D3D2F"/>
                </a:solidFill>
              </a:rPr>
              <a:t>project.</a:t>
            </a:r>
            <a:endParaRPr sz="1500" dirty="0"/>
          </a:p>
          <a:p>
            <a:pPr marL="390525" marR="35560" indent="-378460">
              <a:lnSpc>
                <a:spcPct val="100000"/>
              </a:lnSpc>
              <a:spcBef>
                <a:spcPts val="1980"/>
              </a:spcBef>
              <a:buFont typeface="Wingdings"/>
              <a:buChar char=""/>
              <a:tabLst>
                <a:tab pos="390525" algn="l"/>
              </a:tabLst>
            </a:pPr>
            <a:r>
              <a:rPr sz="1500" dirty="0">
                <a:solidFill>
                  <a:srgbClr val="4D3D2F"/>
                </a:solidFill>
              </a:rPr>
              <a:t>Our</a:t>
            </a:r>
            <a:r>
              <a:rPr sz="1500" spc="-35" dirty="0">
                <a:solidFill>
                  <a:srgbClr val="4D3D2F"/>
                </a:solidFill>
              </a:rPr>
              <a:t> </a:t>
            </a:r>
            <a:r>
              <a:rPr sz="1500" dirty="0">
                <a:solidFill>
                  <a:srgbClr val="4D3D2F"/>
                </a:solidFill>
              </a:rPr>
              <a:t>experience</a:t>
            </a:r>
            <a:r>
              <a:rPr sz="1500" spc="-35" dirty="0">
                <a:solidFill>
                  <a:srgbClr val="4D3D2F"/>
                </a:solidFill>
              </a:rPr>
              <a:t> </a:t>
            </a:r>
            <a:r>
              <a:rPr sz="1500" dirty="0">
                <a:solidFill>
                  <a:srgbClr val="4D3D2F"/>
                </a:solidFill>
              </a:rPr>
              <a:t>in</a:t>
            </a:r>
            <a:r>
              <a:rPr sz="1500" spc="-50" dirty="0">
                <a:solidFill>
                  <a:srgbClr val="4D3D2F"/>
                </a:solidFill>
              </a:rPr>
              <a:t> </a:t>
            </a:r>
            <a:r>
              <a:rPr sz="1500" dirty="0">
                <a:solidFill>
                  <a:srgbClr val="4D3D2F"/>
                </a:solidFill>
              </a:rPr>
              <a:t>various</a:t>
            </a:r>
            <a:r>
              <a:rPr sz="1500" spc="-45" dirty="0">
                <a:solidFill>
                  <a:srgbClr val="4D3D2F"/>
                </a:solidFill>
              </a:rPr>
              <a:t> </a:t>
            </a:r>
            <a:r>
              <a:rPr sz="1500" b="1" dirty="0">
                <a:solidFill>
                  <a:srgbClr val="4D3D2F"/>
                </a:solidFill>
              </a:rPr>
              <a:t>Piped</a:t>
            </a:r>
            <a:r>
              <a:rPr sz="1500" b="1" spc="-45" dirty="0">
                <a:solidFill>
                  <a:srgbClr val="4D3D2F"/>
                </a:solidFill>
              </a:rPr>
              <a:t> </a:t>
            </a:r>
            <a:r>
              <a:rPr sz="1500" b="1" dirty="0">
                <a:solidFill>
                  <a:srgbClr val="4D3D2F"/>
                </a:solidFill>
              </a:rPr>
              <a:t>Irrigation</a:t>
            </a:r>
            <a:r>
              <a:rPr sz="1500" b="1" spc="-25" dirty="0">
                <a:solidFill>
                  <a:srgbClr val="4D3D2F"/>
                </a:solidFill>
              </a:rPr>
              <a:t> </a:t>
            </a:r>
            <a:r>
              <a:rPr sz="1500" b="1" dirty="0">
                <a:solidFill>
                  <a:srgbClr val="4D3D2F"/>
                </a:solidFill>
              </a:rPr>
              <a:t>Network</a:t>
            </a:r>
            <a:r>
              <a:rPr sz="1500" b="1" spc="-25" dirty="0">
                <a:solidFill>
                  <a:srgbClr val="4D3D2F"/>
                </a:solidFill>
              </a:rPr>
              <a:t> </a:t>
            </a:r>
            <a:r>
              <a:rPr sz="1500" b="1" dirty="0">
                <a:solidFill>
                  <a:srgbClr val="4D3D2F"/>
                </a:solidFill>
              </a:rPr>
              <a:t>(PIN)</a:t>
            </a:r>
            <a:r>
              <a:rPr sz="1500" b="1" spc="-50" dirty="0">
                <a:solidFill>
                  <a:srgbClr val="4D3D2F"/>
                </a:solidFill>
              </a:rPr>
              <a:t> </a:t>
            </a:r>
            <a:r>
              <a:rPr sz="1500" dirty="0">
                <a:solidFill>
                  <a:srgbClr val="4D3D2F"/>
                </a:solidFill>
              </a:rPr>
              <a:t>projects</a:t>
            </a:r>
            <a:r>
              <a:rPr sz="1500" spc="-45" dirty="0">
                <a:solidFill>
                  <a:srgbClr val="4D3D2F"/>
                </a:solidFill>
              </a:rPr>
              <a:t> </a:t>
            </a:r>
            <a:r>
              <a:rPr sz="1500" dirty="0">
                <a:solidFill>
                  <a:srgbClr val="4D3D2F"/>
                </a:solidFill>
              </a:rPr>
              <a:t>across</a:t>
            </a:r>
            <a:r>
              <a:rPr sz="1500" spc="-45" dirty="0">
                <a:solidFill>
                  <a:srgbClr val="4D3D2F"/>
                </a:solidFill>
              </a:rPr>
              <a:t> </a:t>
            </a:r>
            <a:r>
              <a:rPr sz="1500" dirty="0">
                <a:solidFill>
                  <a:srgbClr val="4D3D2F"/>
                </a:solidFill>
              </a:rPr>
              <a:t>the</a:t>
            </a:r>
            <a:r>
              <a:rPr sz="1500" spc="-25" dirty="0">
                <a:solidFill>
                  <a:srgbClr val="4D3D2F"/>
                </a:solidFill>
              </a:rPr>
              <a:t> </a:t>
            </a:r>
            <a:r>
              <a:rPr sz="1500" dirty="0">
                <a:solidFill>
                  <a:srgbClr val="4D3D2F"/>
                </a:solidFill>
              </a:rPr>
              <a:t>country</a:t>
            </a:r>
            <a:r>
              <a:rPr sz="1500" spc="-55" dirty="0">
                <a:solidFill>
                  <a:srgbClr val="4D3D2F"/>
                </a:solidFill>
              </a:rPr>
              <a:t> </a:t>
            </a:r>
            <a:r>
              <a:rPr sz="1500" spc="-20" dirty="0">
                <a:solidFill>
                  <a:srgbClr val="4D3D2F"/>
                </a:solidFill>
              </a:rPr>
              <a:t>have </a:t>
            </a:r>
            <a:r>
              <a:rPr sz="1500" dirty="0">
                <a:solidFill>
                  <a:srgbClr val="4D3D2F"/>
                </a:solidFill>
              </a:rPr>
              <a:t>been</a:t>
            </a:r>
            <a:r>
              <a:rPr sz="1500" spc="-50" dirty="0">
                <a:solidFill>
                  <a:srgbClr val="4D3D2F"/>
                </a:solidFill>
              </a:rPr>
              <a:t> </a:t>
            </a:r>
            <a:r>
              <a:rPr sz="1500" dirty="0">
                <a:solidFill>
                  <a:srgbClr val="4D3D2F"/>
                </a:solidFill>
              </a:rPr>
              <a:t>rendered</a:t>
            </a:r>
            <a:r>
              <a:rPr sz="1500" spc="-25" dirty="0">
                <a:solidFill>
                  <a:srgbClr val="4D3D2F"/>
                </a:solidFill>
              </a:rPr>
              <a:t> </a:t>
            </a:r>
            <a:r>
              <a:rPr sz="1500" dirty="0">
                <a:solidFill>
                  <a:srgbClr val="4D3D2F"/>
                </a:solidFill>
              </a:rPr>
              <a:t>in</a:t>
            </a:r>
            <a:r>
              <a:rPr sz="1500" spc="-35" dirty="0">
                <a:solidFill>
                  <a:srgbClr val="4D3D2F"/>
                </a:solidFill>
              </a:rPr>
              <a:t> </a:t>
            </a:r>
            <a:r>
              <a:rPr sz="1500" spc="-10" dirty="0">
                <a:solidFill>
                  <a:srgbClr val="4D3D2F"/>
                </a:solidFill>
              </a:rPr>
              <a:t>optimizing</a:t>
            </a:r>
            <a:r>
              <a:rPr sz="1500" spc="-35" dirty="0">
                <a:solidFill>
                  <a:srgbClr val="4D3D2F"/>
                </a:solidFill>
              </a:rPr>
              <a:t> </a:t>
            </a:r>
            <a:r>
              <a:rPr sz="1500" dirty="0">
                <a:solidFill>
                  <a:srgbClr val="4D3D2F"/>
                </a:solidFill>
              </a:rPr>
              <a:t>this</a:t>
            </a:r>
            <a:r>
              <a:rPr sz="1500" spc="-25" dirty="0">
                <a:solidFill>
                  <a:srgbClr val="4D3D2F"/>
                </a:solidFill>
              </a:rPr>
              <a:t> </a:t>
            </a:r>
            <a:r>
              <a:rPr sz="1500" spc="-10" dirty="0">
                <a:solidFill>
                  <a:srgbClr val="4D3D2F"/>
                </a:solidFill>
              </a:rPr>
              <a:t>project.</a:t>
            </a:r>
            <a:endParaRPr sz="1500" dirty="0"/>
          </a:p>
          <a:p>
            <a:pPr marL="390525" marR="403225" indent="-378460">
              <a:lnSpc>
                <a:spcPct val="100000"/>
              </a:lnSpc>
              <a:spcBef>
                <a:spcPts val="1980"/>
              </a:spcBef>
              <a:buFont typeface="Wingdings"/>
              <a:buChar char=""/>
              <a:tabLst>
                <a:tab pos="390525" algn="l"/>
              </a:tabLst>
            </a:pPr>
            <a:r>
              <a:rPr sz="1500" b="1" dirty="0">
                <a:solidFill>
                  <a:srgbClr val="4D3D2F"/>
                </a:solidFill>
              </a:rPr>
              <a:t>CPHEEO</a:t>
            </a:r>
            <a:r>
              <a:rPr sz="1500" b="1" spc="-10" dirty="0">
                <a:solidFill>
                  <a:srgbClr val="4D3D2F"/>
                </a:solidFill>
              </a:rPr>
              <a:t> </a:t>
            </a:r>
            <a:r>
              <a:rPr sz="1500" b="1" dirty="0">
                <a:solidFill>
                  <a:srgbClr val="4D3D2F"/>
                </a:solidFill>
              </a:rPr>
              <a:t>Manual</a:t>
            </a:r>
            <a:r>
              <a:rPr sz="1500" b="1" spc="-70" dirty="0">
                <a:solidFill>
                  <a:srgbClr val="4D3D2F"/>
                </a:solidFill>
              </a:rPr>
              <a:t> </a:t>
            </a:r>
            <a:r>
              <a:rPr sz="1500" dirty="0">
                <a:solidFill>
                  <a:srgbClr val="4D3D2F"/>
                </a:solidFill>
              </a:rPr>
              <a:t>and</a:t>
            </a:r>
            <a:r>
              <a:rPr sz="1500" spc="-40" dirty="0">
                <a:solidFill>
                  <a:srgbClr val="4D3D2F"/>
                </a:solidFill>
              </a:rPr>
              <a:t> </a:t>
            </a:r>
            <a:r>
              <a:rPr sz="1500" b="1" dirty="0">
                <a:solidFill>
                  <a:srgbClr val="4D3D2F"/>
                </a:solidFill>
              </a:rPr>
              <a:t>Piped</a:t>
            </a:r>
            <a:r>
              <a:rPr sz="1500" b="1" spc="-25" dirty="0">
                <a:solidFill>
                  <a:srgbClr val="4D3D2F"/>
                </a:solidFill>
              </a:rPr>
              <a:t> </a:t>
            </a:r>
            <a:r>
              <a:rPr sz="1500" b="1" dirty="0">
                <a:solidFill>
                  <a:srgbClr val="4D3D2F"/>
                </a:solidFill>
              </a:rPr>
              <a:t>Irrigation</a:t>
            </a:r>
            <a:r>
              <a:rPr sz="1500" b="1" spc="-25" dirty="0">
                <a:solidFill>
                  <a:srgbClr val="4D3D2F"/>
                </a:solidFill>
              </a:rPr>
              <a:t> </a:t>
            </a:r>
            <a:r>
              <a:rPr sz="1500" b="1" dirty="0">
                <a:solidFill>
                  <a:srgbClr val="4D3D2F"/>
                </a:solidFill>
              </a:rPr>
              <a:t>Network</a:t>
            </a:r>
            <a:r>
              <a:rPr sz="1500" b="1" spc="-15" dirty="0">
                <a:solidFill>
                  <a:srgbClr val="4D3D2F"/>
                </a:solidFill>
              </a:rPr>
              <a:t> </a:t>
            </a:r>
            <a:r>
              <a:rPr sz="1500" b="1" dirty="0">
                <a:solidFill>
                  <a:srgbClr val="4D3D2F"/>
                </a:solidFill>
              </a:rPr>
              <a:t>design</a:t>
            </a:r>
            <a:r>
              <a:rPr sz="1500" b="1" spc="-20" dirty="0">
                <a:solidFill>
                  <a:srgbClr val="4D3D2F"/>
                </a:solidFill>
              </a:rPr>
              <a:t> </a:t>
            </a:r>
            <a:r>
              <a:rPr sz="1500" b="1" spc="-10" dirty="0">
                <a:solidFill>
                  <a:srgbClr val="4D3D2F"/>
                </a:solidFill>
              </a:rPr>
              <a:t>guidelines</a:t>
            </a:r>
            <a:r>
              <a:rPr sz="1500" b="1" spc="-70" dirty="0">
                <a:solidFill>
                  <a:srgbClr val="4D3D2F"/>
                </a:solidFill>
              </a:rPr>
              <a:t> </a:t>
            </a:r>
            <a:r>
              <a:rPr sz="1500" b="1" dirty="0">
                <a:solidFill>
                  <a:srgbClr val="4D3D2F"/>
                </a:solidFill>
              </a:rPr>
              <a:t>by</a:t>
            </a:r>
            <a:r>
              <a:rPr sz="1500" b="1" spc="-85" dirty="0">
                <a:solidFill>
                  <a:srgbClr val="4D3D2F"/>
                </a:solidFill>
              </a:rPr>
              <a:t> </a:t>
            </a:r>
            <a:r>
              <a:rPr sz="1500" b="1" dirty="0">
                <a:solidFill>
                  <a:srgbClr val="4D3D2F"/>
                </a:solidFill>
              </a:rPr>
              <a:t>CWC</a:t>
            </a:r>
            <a:r>
              <a:rPr sz="1500" b="1" spc="-55" dirty="0">
                <a:solidFill>
                  <a:srgbClr val="4D3D2F"/>
                </a:solidFill>
              </a:rPr>
              <a:t> </a:t>
            </a:r>
            <a:r>
              <a:rPr sz="1500" dirty="0">
                <a:solidFill>
                  <a:srgbClr val="4D3D2F"/>
                </a:solidFill>
              </a:rPr>
              <a:t>and</a:t>
            </a:r>
            <a:r>
              <a:rPr sz="1500" spc="-30" dirty="0">
                <a:solidFill>
                  <a:srgbClr val="4D3D2F"/>
                </a:solidFill>
              </a:rPr>
              <a:t> </a:t>
            </a:r>
            <a:r>
              <a:rPr sz="1500" dirty="0">
                <a:solidFill>
                  <a:srgbClr val="4D3D2F"/>
                </a:solidFill>
              </a:rPr>
              <a:t>all</a:t>
            </a:r>
            <a:r>
              <a:rPr sz="1500" spc="-45" dirty="0">
                <a:solidFill>
                  <a:srgbClr val="4D3D2F"/>
                </a:solidFill>
              </a:rPr>
              <a:t> </a:t>
            </a:r>
            <a:r>
              <a:rPr sz="1500" spc="-25" dirty="0">
                <a:solidFill>
                  <a:srgbClr val="4D3D2F"/>
                </a:solidFill>
              </a:rPr>
              <a:t>the </a:t>
            </a:r>
            <a:r>
              <a:rPr sz="1500" dirty="0">
                <a:solidFill>
                  <a:srgbClr val="4D3D2F"/>
                </a:solidFill>
              </a:rPr>
              <a:t>required</a:t>
            </a:r>
            <a:r>
              <a:rPr sz="1500" spc="-15" dirty="0">
                <a:solidFill>
                  <a:srgbClr val="4D3D2F"/>
                </a:solidFill>
              </a:rPr>
              <a:t> </a:t>
            </a:r>
            <a:r>
              <a:rPr sz="1500" b="1" dirty="0">
                <a:solidFill>
                  <a:srgbClr val="4D3D2F"/>
                </a:solidFill>
              </a:rPr>
              <a:t>IS</a:t>
            </a:r>
            <a:r>
              <a:rPr sz="1500" b="1" spc="-50" dirty="0">
                <a:solidFill>
                  <a:srgbClr val="4D3D2F"/>
                </a:solidFill>
              </a:rPr>
              <a:t> </a:t>
            </a:r>
            <a:r>
              <a:rPr sz="1500" b="1" dirty="0">
                <a:solidFill>
                  <a:srgbClr val="4D3D2F"/>
                </a:solidFill>
              </a:rPr>
              <a:t>codes</a:t>
            </a:r>
            <a:r>
              <a:rPr sz="1500" b="1" spc="-40" dirty="0">
                <a:solidFill>
                  <a:srgbClr val="4D3D2F"/>
                </a:solidFill>
              </a:rPr>
              <a:t> </a:t>
            </a:r>
            <a:r>
              <a:rPr sz="1500" dirty="0">
                <a:solidFill>
                  <a:srgbClr val="4D3D2F"/>
                </a:solidFill>
              </a:rPr>
              <a:t>have</a:t>
            </a:r>
            <a:r>
              <a:rPr sz="1500" spc="-50" dirty="0">
                <a:solidFill>
                  <a:srgbClr val="4D3D2F"/>
                </a:solidFill>
              </a:rPr>
              <a:t> </a:t>
            </a:r>
            <a:r>
              <a:rPr sz="1500" dirty="0">
                <a:solidFill>
                  <a:srgbClr val="4D3D2F"/>
                </a:solidFill>
              </a:rPr>
              <a:t>been</a:t>
            </a:r>
            <a:r>
              <a:rPr sz="1500" spc="-40" dirty="0">
                <a:solidFill>
                  <a:srgbClr val="4D3D2F"/>
                </a:solidFill>
              </a:rPr>
              <a:t> </a:t>
            </a:r>
            <a:r>
              <a:rPr sz="1500" dirty="0">
                <a:solidFill>
                  <a:srgbClr val="4D3D2F"/>
                </a:solidFill>
              </a:rPr>
              <a:t>thoroughly</a:t>
            </a:r>
            <a:r>
              <a:rPr sz="1500" spc="-35" dirty="0">
                <a:solidFill>
                  <a:srgbClr val="4D3D2F"/>
                </a:solidFill>
              </a:rPr>
              <a:t> </a:t>
            </a:r>
            <a:r>
              <a:rPr sz="1500" dirty="0">
                <a:solidFill>
                  <a:srgbClr val="4D3D2F"/>
                </a:solidFill>
              </a:rPr>
              <a:t>referred</a:t>
            </a:r>
            <a:r>
              <a:rPr sz="1500" spc="-20" dirty="0">
                <a:solidFill>
                  <a:srgbClr val="4D3D2F"/>
                </a:solidFill>
              </a:rPr>
              <a:t> </a:t>
            </a:r>
            <a:r>
              <a:rPr sz="1500" dirty="0">
                <a:solidFill>
                  <a:srgbClr val="4D3D2F"/>
                </a:solidFill>
              </a:rPr>
              <a:t>at</a:t>
            </a:r>
            <a:r>
              <a:rPr sz="1500" spc="-20" dirty="0">
                <a:solidFill>
                  <a:srgbClr val="4D3D2F"/>
                </a:solidFill>
              </a:rPr>
              <a:t> </a:t>
            </a:r>
            <a:r>
              <a:rPr sz="1500" dirty="0">
                <a:solidFill>
                  <a:srgbClr val="4D3D2F"/>
                </a:solidFill>
              </a:rPr>
              <a:t>all</a:t>
            </a:r>
            <a:r>
              <a:rPr sz="1500" spc="-40" dirty="0">
                <a:solidFill>
                  <a:srgbClr val="4D3D2F"/>
                </a:solidFill>
              </a:rPr>
              <a:t> </a:t>
            </a:r>
            <a:r>
              <a:rPr sz="1500" dirty="0">
                <a:solidFill>
                  <a:srgbClr val="4D3D2F"/>
                </a:solidFill>
              </a:rPr>
              <a:t>stages</a:t>
            </a:r>
            <a:r>
              <a:rPr sz="1500" spc="-45" dirty="0">
                <a:solidFill>
                  <a:srgbClr val="4D3D2F"/>
                </a:solidFill>
              </a:rPr>
              <a:t> </a:t>
            </a:r>
            <a:r>
              <a:rPr sz="1500" dirty="0">
                <a:solidFill>
                  <a:srgbClr val="4D3D2F"/>
                </a:solidFill>
              </a:rPr>
              <a:t>of</a:t>
            </a:r>
            <a:r>
              <a:rPr sz="1500" spc="-50" dirty="0">
                <a:solidFill>
                  <a:srgbClr val="4D3D2F"/>
                </a:solidFill>
              </a:rPr>
              <a:t> </a:t>
            </a:r>
            <a:r>
              <a:rPr sz="1500" dirty="0">
                <a:solidFill>
                  <a:srgbClr val="4D3D2F"/>
                </a:solidFill>
              </a:rPr>
              <a:t>this</a:t>
            </a:r>
            <a:r>
              <a:rPr sz="1500" spc="-15" dirty="0">
                <a:solidFill>
                  <a:srgbClr val="4D3D2F"/>
                </a:solidFill>
              </a:rPr>
              <a:t> </a:t>
            </a:r>
            <a:r>
              <a:rPr sz="1500" spc="-10" dirty="0">
                <a:solidFill>
                  <a:srgbClr val="4D3D2F"/>
                </a:solidFill>
              </a:rPr>
              <a:t>work.</a:t>
            </a:r>
            <a:endParaRPr sz="1500" dirty="0"/>
          </a:p>
          <a:p>
            <a:pPr marL="390525" marR="188595" indent="-378460">
              <a:lnSpc>
                <a:spcPct val="100000"/>
              </a:lnSpc>
              <a:spcBef>
                <a:spcPts val="1980"/>
              </a:spcBef>
              <a:buFont typeface="Wingdings"/>
              <a:buChar char=""/>
              <a:tabLst>
                <a:tab pos="390525" algn="l"/>
              </a:tabLst>
            </a:pPr>
            <a:r>
              <a:rPr sz="1500" dirty="0">
                <a:solidFill>
                  <a:srgbClr val="4D3D2F"/>
                </a:solidFill>
              </a:rPr>
              <a:t>Despite</a:t>
            </a:r>
            <a:r>
              <a:rPr sz="1500" spc="-35" dirty="0">
                <a:solidFill>
                  <a:srgbClr val="4D3D2F"/>
                </a:solidFill>
              </a:rPr>
              <a:t> </a:t>
            </a:r>
            <a:r>
              <a:rPr sz="1500" dirty="0">
                <a:solidFill>
                  <a:srgbClr val="4D3D2F"/>
                </a:solidFill>
              </a:rPr>
              <a:t>of</a:t>
            </a:r>
            <a:r>
              <a:rPr sz="1500" spc="-35" dirty="0">
                <a:solidFill>
                  <a:srgbClr val="4D3D2F"/>
                </a:solidFill>
              </a:rPr>
              <a:t> </a:t>
            </a:r>
            <a:r>
              <a:rPr sz="1500" dirty="0">
                <a:solidFill>
                  <a:srgbClr val="4D3D2F"/>
                </a:solidFill>
              </a:rPr>
              <a:t>time</a:t>
            </a:r>
            <a:r>
              <a:rPr sz="1500" spc="-15" dirty="0">
                <a:solidFill>
                  <a:srgbClr val="4D3D2F"/>
                </a:solidFill>
              </a:rPr>
              <a:t> </a:t>
            </a:r>
            <a:r>
              <a:rPr sz="1500" dirty="0">
                <a:solidFill>
                  <a:srgbClr val="4D3D2F"/>
                </a:solidFill>
              </a:rPr>
              <a:t>crunch,</a:t>
            </a:r>
            <a:r>
              <a:rPr sz="1500" spc="-45" dirty="0">
                <a:solidFill>
                  <a:srgbClr val="4D3D2F"/>
                </a:solidFill>
              </a:rPr>
              <a:t> </a:t>
            </a:r>
            <a:r>
              <a:rPr sz="1500" dirty="0">
                <a:solidFill>
                  <a:srgbClr val="4D3D2F"/>
                </a:solidFill>
              </a:rPr>
              <a:t>our</a:t>
            </a:r>
            <a:r>
              <a:rPr sz="1500" spc="-25" dirty="0">
                <a:solidFill>
                  <a:srgbClr val="4D3D2F"/>
                </a:solidFill>
              </a:rPr>
              <a:t> </a:t>
            </a:r>
            <a:r>
              <a:rPr sz="1500" spc="-10" dirty="0">
                <a:solidFill>
                  <a:srgbClr val="4D3D2F"/>
                </a:solidFill>
              </a:rPr>
              <a:t>engineers</a:t>
            </a:r>
            <a:r>
              <a:rPr sz="1500" spc="-45" dirty="0">
                <a:solidFill>
                  <a:srgbClr val="4D3D2F"/>
                </a:solidFill>
              </a:rPr>
              <a:t> </a:t>
            </a:r>
            <a:r>
              <a:rPr sz="1500" dirty="0">
                <a:solidFill>
                  <a:srgbClr val="4D3D2F"/>
                </a:solidFill>
              </a:rPr>
              <a:t>and</a:t>
            </a:r>
            <a:r>
              <a:rPr sz="1500" spc="-40" dirty="0">
                <a:solidFill>
                  <a:srgbClr val="4D3D2F"/>
                </a:solidFill>
              </a:rPr>
              <a:t> </a:t>
            </a:r>
            <a:r>
              <a:rPr sz="1500" dirty="0">
                <a:solidFill>
                  <a:srgbClr val="4D3D2F"/>
                </a:solidFill>
              </a:rPr>
              <a:t>surveyors</a:t>
            </a:r>
            <a:r>
              <a:rPr sz="1500" spc="-30" dirty="0">
                <a:solidFill>
                  <a:srgbClr val="4D3D2F"/>
                </a:solidFill>
              </a:rPr>
              <a:t> </a:t>
            </a:r>
            <a:r>
              <a:rPr sz="1500" dirty="0">
                <a:solidFill>
                  <a:srgbClr val="4D3D2F"/>
                </a:solidFill>
              </a:rPr>
              <a:t>visited</a:t>
            </a:r>
            <a:r>
              <a:rPr sz="1500" spc="-30" dirty="0">
                <a:solidFill>
                  <a:srgbClr val="4D3D2F"/>
                </a:solidFill>
              </a:rPr>
              <a:t> </a:t>
            </a:r>
            <a:r>
              <a:rPr sz="1500" dirty="0">
                <a:solidFill>
                  <a:srgbClr val="4D3D2F"/>
                </a:solidFill>
              </a:rPr>
              <a:t>the source</a:t>
            </a:r>
            <a:r>
              <a:rPr sz="1500" spc="-30" dirty="0">
                <a:solidFill>
                  <a:srgbClr val="4D3D2F"/>
                </a:solidFill>
              </a:rPr>
              <a:t> </a:t>
            </a:r>
            <a:r>
              <a:rPr sz="1500" dirty="0">
                <a:solidFill>
                  <a:srgbClr val="4D3D2F"/>
                </a:solidFill>
              </a:rPr>
              <a:t>&amp;</a:t>
            </a:r>
            <a:r>
              <a:rPr sz="1500" spc="-35" dirty="0">
                <a:solidFill>
                  <a:srgbClr val="4D3D2F"/>
                </a:solidFill>
              </a:rPr>
              <a:t> </a:t>
            </a:r>
            <a:r>
              <a:rPr sz="1500" dirty="0">
                <a:solidFill>
                  <a:srgbClr val="4D3D2F"/>
                </a:solidFill>
              </a:rPr>
              <a:t>DC</a:t>
            </a:r>
            <a:r>
              <a:rPr sz="1500" spc="-30" dirty="0">
                <a:solidFill>
                  <a:srgbClr val="4D3D2F"/>
                </a:solidFill>
              </a:rPr>
              <a:t> </a:t>
            </a:r>
            <a:r>
              <a:rPr sz="1500" dirty="0">
                <a:solidFill>
                  <a:srgbClr val="4D3D2F"/>
                </a:solidFill>
              </a:rPr>
              <a:t>points</a:t>
            </a:r>
            <a:r>
              <a:rPr sz="1500" spc="-30" dirty="0">
                <a:solidFill>
                  <a:srgbClr val="4D3D2F"/>
                </a:solidFill>
              </a:rPr>
              <a:t> </a:t>
            </a:r>
            <a:r>
              <a:rPr sz="1500" dirty="0">
                <a:solidFill>
                  <a:srgbClr val="4D3D2F"/>
                </a:solidFill>
              </a:rPr>
              <a:t>of</a:t>
            </a:r>
            <a:r>
              <a:rPr sz="1500" spc="-30" dirty="0">
                <a:solidFill>
                  <a:srgbClr val="4D3D2F"/>
                </a:solidFill>
              </a:rPr>
              <a:t> </a:t>
            </a:r>
            <a:r>
              <a:rPr sz="1500" spc="-25" dirty="0">
                <a:solidFill>
                  <a:srgbClr val="4D3D2F"/>
                </a:solidFill>
              </a:rPr>
              <a:t>the </a:t>
            </a:r>
            <a:r>
              <a:rPr sz="1500" dirty="0">
                <a:solidFill>
                  <a:srgbClr val="4D3D2F"/>
                </a:solidFill>
              </a:rPr>
              <a:t>scheme</a:t>
            </a:r>
            <a:r>
              <a:rPr sz="1500" spc="-35" dirty="0">
                <a:solidFill>
                  <a:srgbClr val="4D3D2F"/>
                </a:solidFill>
              </a:rPr>
              <a:t> </a:t>
            </a:r>
            <a:r>
              <a:rPr sz="1500" dirty="0">
                <a:solidFill>
                  <a:srgbClr val="4D3D2F"/>
                </a:solidFill>
              </a:rPr>
              <a:t>and</a:t>
            </a:r>
            <a:r>
              <a:rPr sz="1500" spc="-30" dirty="0">
                <a:solidFill>
                  <a:srgbClr val="4D3D2F"/>
                </a:solidFill>
              </a:rPr>
              <a:t> </a:t>
            </a:r>
            <a:r>
              <a:rPr sz="1500" dirty="0">
                <a:solidFill>
                  <a:srgbClr val="4D3D2F"/>
                </a:solidFill>
              </a:rPr>
              <a:t>the</a:t>
            </a:r>
            <a:r>
              <a:rPr sz="1500" spc="-20" dirty="0">
                <a:solidFill>
                  <a:srgbClr val="4D3D2F"/>
                </a:solidFill>
              </a:rPr>
              <a:t> </a:t>
            </a:r>
            <a:r>
              <a:rPr sz="1500" dirty="0">
                <a:solidFill>
                  <a:srgbClr val="4D3D2F"/>
                </a:solidFill>
              </a:rPr>
              <a:t>best</a:t>
            </a:r>
            <a:r>
              <a:rPr sz="1500" spc="-20" dirty="0">
                <a:solidFill>
                  <a:srgbClr val="4D3D2F"/>
                </a:solidFill>
              </a:rPr>
              <a:t> </a:t>
            </a:r>
            <a:r>
              <a:rPr sz="1500" dirty="0">
                <a:solidFill>
                  <a:srgbClr val="4D3D2F"/>
                </a:solidFill>
              </a:rPr>
              <a:t>locations</a:t>
            </a:r>
            <a:r>
              <a:rPr sz="1500" spc="-55" dirty="0">
                <a:solidFill>
                  <a:srgbClr val="4D3D2F"/>
                </a:solidFill>
              </a:rPr>
              <a:t> </a:t>
            </a:r>
            <a:r>
              <a:rPr sz="1500" dirty="0">
                <a:solidFill>
                  <a:srgbClr val="4D3D2F"/>
                </a:solidFill>
              </a:rPr>
              <a:t>for</a:t>
            </a:r>
            <a:r>
              <a:rPr sz="1500" spc="-30" dirty="0">
                <a:solidFill>
                  <a:srgbClr val="4D3D2F"/>
                </a:solidFill>
              </a:rPr>
              <a:t> </a:t>
            </a:r>
            <a:r>
              <a:rPr sz="1500" dirty="0">
                <a:solidFill>
                  <a:srgbClr val="4D3D2F"/>
                </a:solidFill>
              </a:rPr>
              <a:t>the</a:t>
            </a:r>
            <a:r>
              <a:rPr sz="1500" spc="-35" dirty="0">
                <a:solidFill>
                  <a:srgbClr val="4D3D2F"/>
                </a:solidFill>
              </a:rPr>
              <a:t> </a:t>
            </a:r>
            <a:r>
              <a:rPr sz="1500" dirty="0">
                <a:solidFill>
                  <a:srgbClr val="4D3D2F"/>
                </a:solidFill>
              </a:rPr>
              <a:t>both</a:t>
            </a:r>
            <a:r>
              <a:rPr sz="1500" spc="-25" dirty="0">
                <a:solidFill>
                  <a:srgbClr val="4D3D2F"/>
                </a:solidFill>
              </a:rPr>
              <a:t> </a:t>
            </a:r>
            <a:r>
              <a:rPr sz="1500" spc="-10" dirty="0">
                <a:solidFill>
                  <a:srgbClr val="4D3D2F"/>
                </a:solidFill>
              </a:rPr>
              <a:t>intake</a:t>
            </a:r>
            <a:r>
              <a:rPr sz="1500" spc="-35" dirty="0">
                <a:solidFill>
                  <a:srgbClr val="4D3D2F"/>
                </a:solidFill>
              </a:rPr>
              <a:t> </a:t>
            </a:r>
            <a:r>
              <a:rPr sz="1500" dirty="0">
                <a:solidFill>
                  <a:srgbClr val="4D3D2F"/>
                </a:solidFill>
              </a:rPr>
              <a:t>and</a:t>
            </a:r>
            <a:r>
              <a:rPr sz="1500" spc="-45" dirty="0">
                <a:solidFill>
                  <a:srgbClr val="4D3D2F"/>
                </a:solidFill>
              </a:rPr>
              <a:t> </a:t>
            </a:r>
            <a:r>
              <a:rPr sz="1500" dirty="0">
                <a:solidFill>
                  <a:srgbClr val="4D3D2F"/>
                </a:solidFill>
              </a:rPr>
              <a:t>DC</a:t>
            </a:r>
            <a:r>
              <a:rPr sz="1500" spc="-20" dirty="0">
                <a:solidFill>
                  <a:srgbClr val="4D3D2F"/>
                </a:solidFill>
              </a:rPr>
              <a:t> </a:t>
            </a:r>
            <a:r>
              <a:rPr sz="1500" dirty="0">
                <a:solidFill>
                  <a:srgbClr val="4D3D2F"/>
                </a:solidFill>
              </a:rPr>
              <a:t>are</a:t>
            </a:r>
            <a:r>
              <a:rPr sz="1500" spc="-35" dirty="0">
                <a:solidFill>
                  <a:srgbClr val="4D3D2F"/>
                </a:solidFill>
              </a:rPr>
              <a:t> </a:t>
            </a:r>
            <a:r>
              <a:rPr sz="1500" spc="-10" dirty="0">
                <a:solidFill>
                  <a:srgbClr val="4D3D2F"/>
                </a:solidFill>
              </a:rPr>
              <a:t>identified</a:t>
            </a:r>
            <a:r>
              <a:rPr sz="1500" spc="-40" dirty="0">
                <a:solidFill>
                  <a:srgbClr val="4D3D2F"/>
                </a:solidFill>
              </a:rPr>
              <a:t> </a:t>
            </a:r>
            <a:r>
              <a:rPr sz="1500" dirty="0">
                <a:solidFill>
                  <a:srgbClr val="4D3D2F"/>
                </a:solidFill>
              </a:rPr>
              <a:t>after</a:t>
            </a:r>
            <a:r>
              <a:rPr sz="1500" spc="-45" dirty="0">
                <a:solidFill>
                  <a:srgbClr val="4D3D2F"/>
                </a:solidFill>
              </a:rPr>
              <a:t> </a:t>
            </a:r>
            <a:r>
              <a:rPr sz="1500" spc="-10" dirty="0">
                <a:solidFill>
                  <a:srgbClr val="4D3D2F"/>
                </a:solidFill>
              </a:rPr>
              <a:t>thorough </a:t>
            </a:r>
            <a:r>
              <a:rPr sz="1500" dirty="0">
                <a:solidFill>
                  <a:srgbClr val="4D3D2F"/>
                </a:solidFill>
              </a:rPr>
              <a:t>enquiry</a:t>
            </a:r>
            <a:r>
              <a:rPr sz="1500" spc="-45" dirty="0">
                <a:solidFill>
                  <a:srgbClr val="4D3D2F"/>
                </a:solidFill>
              </a:rPr>
              <a:t> </a:t>
            </a:r>
            <a:r>
              <a:rPr sz="1500" dirty="0">
                <a:solidFill>
                  <a:srgbClr val="4D3D2F"/>
                </a:solidFill>
              </a:rPr>
              <a:t>and</a:t>
            </a:r>
            <a:r>
              <a:rPr sz="1500" spc="-55" dirty="0">
                <a:solidFill>
                  <a:srgbClr val="4D3D2F"/>
                </a:solidFill>
              </a:rPr>
              <a:t> </a:t>
            </a:r>
            <a:r>
              <a:rPr sz="1500" spc="-10" dirty="0">
                <a:solidFill>
                  <a:srgbClr val="4D3D2F"/>
                </a:solidFill>
              </a:rPr>
              <a:t>study.</a:t>
            </a:r>
            <a:endParaRPr sz="1500" dirty="0"/>
          </a:p>
          <a:p>
            <a:pPr marL="390525" marR="215265" indent="-378460">
              <a:lnSpc>
                <a:spcPct val="100000"/>
              </a:lnSpc>
              <a:spcBef>
                <a:spcPts val="1980"/>
              </a:spcBef>
              <a:buFont typeface="Wingdings"/>
              <a:buChar char=""/>
              <a:tabLst>
                <a:tab pos="390525" algn="l"/>
              </a:tabLst>
            </a:pPr>
            <a:r>
              <a:rPr sz="1500" dirty="0">
                <a:solidFill>
                  <a:srgbClr val="4D3D2F"/>
                </a:solidFill>
              </a:rPr>
              <a:t>Based</a:t>
            </a:r>
            <a:r>
              <a:rPr sz="1500" spc="-25" dirty="0">
                <a:solidFill>
                  <a:srgbClr val="4D3D2F"/>
                </a:solidFill>
              </a:rPr>
              <a:t> </a:t>
            </a:r>
            <a:r>
              <a:rPr sz="1500" dirty="0">
                <a:solidFill>
                  <a:srgbClr val="4D3D2F"/>
                </a:solidFill>
              </a:rPr>
              <a:t>on</a:t>
            </a:r>
            <a:r>
              <a:rPr sz="1500" spc="-40" dirty="0">
                <a:solidFill>
                  <a:srgbClr val="4D3D2F"/>
                </a:solidFill>
              </a:rPr>
              <a:t> </a:t>
            </a:r>
            <a:r>
              <a:rPr sz="1500" dirty="0">
                <a:solidFill>
                  <a:srgbClr val="4D3D2F"/>
                </a:solidFill>
              </a:rPr>
              <a:t>the</a:t>
            </a:r>
            <a:r>
              <a:rPr sz="1500" spc="-10" dirty="0">
                <a:solidFill>
                  <a:srgbClr val="4D3D2F"/>
                </a:solidFill>
              </a:rPr>
              <a:t> geographical</a:t>
            </a:r>
            <a:r>
              <a:rPr sz="1500" spc="-50" dirty="0">
                <a:solidFill>
                  <a:srgbClr val="4D3D2F"/>
                </a:solidFill>
              </a:rPr>
              <a:t> </a:t>
            </a:r>
            <a:r>
              <a:rPr sz="1500" spc="-10" dirty="0">
                <a:solidFill>
                  <a:srgbClr val="4D3D2F"/>
                </a:solidFill>
              </a:rPr>
              <a:t>conditions</a:t>
            </a:r>
            <a:r>
              <a:rPr sz="1500" spc="-50" dirty="0">
                <a:solidFill>
                  <a:srgbClr val="4D3D2F"/>
                </a:solidFill>
              </a:rPr>
              <a:t> </a:t>
            </a:r>
            <a:r>
              <a:rPr sz="1500" b="1" dirty="0">
                <a:solidFill>
                  <a:srgbClr val="4D3D2F"/>
                </a:solidFill>
              </a:rPr>
              <a:t>two</a:t>
            </a:r>
            <a:r>
              <a:rPr sz="1500" b="1" spc="5" dirty="0">
                <a:solidFill>
                  <a:srgbClr val="4D3D2F"/>
                </a:solidFill>
              </a:rPr>
              <a:t> </a:t>
            </a:r>
            <a:r>
              <a:rPr sz="1500" b="1" dirty="0">
                <a:solidFill>
                  <a:srgbClr val="4D3D2F"/>
                </a:solidFill>
              </a:rPr>
              <a:t>different</a:t>
            </a:r>
            <a:r>
              <a:rPr sz="1500" b="1" spc="-20" dirty="0">
                <a:solidFill>
                  <a:srgbClr val="4D3D2F"/>
                </a:solidFill>
              </a:rPr>
              <a:t> </a:t>
            </a:r>
            <a:r>
              <a:rPr sz="1500" b="1" dirty="0">
                <a:solidFill>
                  <a:srgbClr val="4D3D2F"/>
                </a:solidFill>
              </a:rPr>
              <a:t>options</a:t>
            </a:r>
            <a:r>
              <a:rPr sz="1500" b="1" spc="-25" dirty="0">
                <a:solidFill>
                  <a:srgbClr val="4D3D2F"/>
                </a:solidFill>
              </a:rPr>
              <a:t> </a:t>
            </a:r>
            <a:r>
              <a:rPr sz="1500" dirty="0">
                <a:solidFill>
                  <a:srgbClr val="4D3D2F"/>
                </a:solidFill>
              </a:rPr>
              <a:t>to</a:t>
            </a:r>
            <a:r>
              <a:rPr sz="1500" spc="-35" dirty="0">
                <a:solidFill>
                  <a:srgbClr val="4D3D2F"/>
                </a:solidFill>
              </a:rPr>
              <a:t> </a:t>
            </a:r>
            <a:r>
              <a:rPr sz="1500" dirty="0">
                <a:solidFill>
                  <a:srgbClr val="4D3D2F"/>
                </a:solidFill>
              </a:rPr>
              <a:t>serve</a:t>
            </a:r>
            <a:r>
              <a:rPr sz="1500" spc="-25" dirty="0">
                <a:solidFill>
                  <a:srgbClr val="4D3D2F"/>
                </a:solidFill>
              </a:rPr>
              <a:t> </a:t>
            </a:r>
            <a:r>
              <a:rPr sz="1500" dirty="0">
                <a:solidFill>
                  <a:srgbClr val="4D3D2F"/>
                </a:solidFill>
              </a:rPr>
              <a:t>the</a:t>
            </a:r>
            <a:r>
              <a:rPr sz="1500" spc="-10" dirty="0">
                <a:solidFill>
                  <a:srgbClr val="4D3D2F"/>
                </a:solidFill>
              </a:rPr>
              <a:t> </a:t>
            </a:r>
            <a:r>
              <a:rPr sz="1500" dirty="0">
                <a:solidFill>
                  <a:srgbClr val="4D3D2F"/>
                </a:solidFill>
              </a:rPr>
              <a:t>required</a:t>
            </a:r>
            <a:r>
              <a:rPr sz="1500" spc="-20" dirty="0">
                <a:solidFill>
                  <a:srgbClr val="4D3D2F"/>
                </a:solidFill>
              </a:rPr>
              <a:t> </a:t>
            </a:r>
            <a:r>
              <a:rPr sz="1500" dirty="0">
                <a:solidFill>
                  <a:srgbClr val="4D3D2F"/>
                </a:solidFill>
              </a:rPr>
              <a:t>area</a:t>
            </a:r>
            <a:r>
              <a:rPr sz="1500" spc="-45" dirty="0">
                <a:solidFill>
                  <a:srgbClr val="4D3D2F"/>
                </a:solidFill>
              </a:rPr>
              <a:t> </a:t>
            </a:r>
            <a:r>
              <a:rPr sz="1500" spc="-25" dirty="0">
                <a:solidFill>
                  <a:srgbClr val="4D3D2F"/>
                </a:solidFill>
              </a:rPr>
              <a:t>is </a:t>
            </a:r>
            <a:r>
              <a:rPr sz="1500" dirty="0">
                <a:solidFill>
                  <a:srgbClr val="4D3D2F"/>
                </a:solidFill>
              </a:rPr>
              <a:t>proposed</a:t>
            </a:r>
            <a:r>
              <a:rPr sz="1500" spc="-45" dirty="0">
                <a:solidFill>
                  <a:srgbClr val="4D3D2F"/>
                </a:solidFill>
              </a:rPr>
              <a:t> </a:t>
            </a:r>
            <a:r>
              <a:rPr sz="1500" dirty="0">
                <a:solidFill>
                  <a:srgbClr val="4D3D2F"/>
                </a:solidFill>
              </a:rPr>
              <a:t>for</a:t>
            </a:r>
            <a:r>
              <a:rPr sz="1500" spc="-40" dirty="0">
                <a:solidFill>
                  <a:srgbClr val="4D3D2F"/>
                </a:solidFill>
              </a:rPr>
              <a:t> </a:t>
            </a:r>
            <a:r>
              <a:rPr sz="1500" dirty="0">
                <a:solidFill>
                  <a:srgbClr val="4D3D2F"/>
                </a:solidFill>
              </a:rPr>
              <a:t>this</a:t>
            </a:r>
            <a:r>
              <a:rPr sz="1500" spc="-10" dirty="0">
                <a:solidFill>
                  <a:srgbClr val="4D3D2F"/>
                </a:solidFill>
              </a:rPr>
              <a:t> </a:t>
            </a:r>
            <a:r>
              <a:rPr sz="1500" dirty="0">
                <a:solidFill>
                  <a:srgbClr val="4D3D2F"/>
                </a:solidFill>
              </a:rPr>
              <a:t>scheme</a:t>
            </a:r>
            <a:r>
              <a:rPr sz="1500" spc="-35" dirty="0">
                <a:solidFill>
                  <a:srgbClr val="4D3D2F"/>
                </a:solidFill>
              </a:rPr>
              <a:t> </a:t>
            </a:r>
            <a:r>
              <a:rPr sz="1500" dirty="0">
                <a:solidFill>
                  <a:srgbClr val="4D3D2F"/>
                </a:solidFill>
              </a:rPr>
              <a:t>and</a:t>
            </a:r>
            <a:r>
              <a:rPr sz="1500" spc="-25" dirty="0">
                <a:solidFill>
                  <a:srgbClr val="4D3D2F"/>
                </a:solidFill>
              </a:rPr>
              <a:t> </a:t>
            </a:r>
            <a:r>
              <a:rPr sz="1500" dirty="0">
                <a:solidFill>
                  <a:srgbClr val="4D3D2F"/>
                </a:solidFill>
              </a:rPr>
              <a:t>the</a:t>
            </a:r>
            <a:r>
              <a:rPr sz="1500" spc="-20" dirty="0">
                <a:solidFill>
                  <a:srgbClr val="4D3D2F"/>
                </a:solidFill>
              </a:rPr>
              <a:t> </a:t>
            </a:r>
            <a:r>
              <a:rPr sz="1500" dirty="0">
                <a:solidFill>
                  <a:srgbClr val="4D3D2F"/>
                </a:solidFill>
              </a:rPr>
              <a:t>key</a:t>
            </a:r>
            <a:r>
              <a:rPr sz="1500" spc="-5" dirty="0">
                <a:solidFill>
                  <a:srgbClr val="4D3D2F"/>
                </a:solidFill>
              </a:rPr>
              <a:t> </a:t>
            </a:r>
            <a:r>
              <a:rPr sz="1500" dirty="0">
                <a:solidFill>
                  <a:srgbClr val="4D3D2F"/>
                </a:solidFill>
              </a:rPr>
              <a:t>plans</a:t>
            </a:r>
            <a:r>
              <a:rPr sz="1500" spc="-40" dirty="0">
                <a:solidFill>
                  <a:srgbClr val="4D3D2F"/>
                </a:solidFill>
              </a:rPr>
              <a:t> </a:t>
            </a:r>
            <a:r>
              <a:rPr sz="1500" dirty="0">
                <a:solidFill>
                  <a:srgbClr val="4D3D2F"/>
                </a:solidFill>
              </a:rPr>
              <a:t>for</a:t>
            </a:r>
            <a:r>
              <a:rPr sz="1500" spc="-45" dirty="0">
                <a:solidFill>
                  <a:srgbClr val="4D3D2F"/>
                </a:solidFill>
              </a:rPr>
              <a:t> </a:t>
            </a:r>
            <a:r>
              <a:rPr sz="1500" dirty="0">
                <a:solidFill>
                  <a:srgbClr val="4D3D2F"/>
                </a:solidFill>
              </a:rPr>
              <a:t>the</a:t>
            </a:r>
            <a:r>
              <a:rPr sz="1500" spc="-20" dirty="0">
                <a:solidFill>
                  <a:srgbClr val="4D3D2F"/>
                </a:solidFill>
              </a:rPr>
              <a:t> </a:t>
            </a:r>
            <a:r>
              <a:rPr sz="1500" dirty="0">
                <a:solidFill>
                  <a:srgbClr val="4D3D2F"/>
                </a:solidFill>
              </a:rPr>
              <a:t>both</a:t>
            </a:r>
            <a:r>
              <a:rPr sz="1500" spc="-35" dirty="0">
                <a:solidFill>
                  <a:srgbClr val="4D3D2F"/>
                </a:solidFill>
              </a:rPr>
              <a:t> </a:t>
            </a:r>
            <a:r>
              <a:rPr sz="1500" dirty="0">
                <a:solidFill>
                  <a:srgbClr val="4D3D2F"/>
                </a:solidFill>
              </a:rPr>
              <a:t>options</a:t>
            </a:r>
            <a:r>
              <a:rPr sz="1500" spc="-55" dirty="0">
                <a:solidFill>
                  <a:srgbClr val="4D3D2F"/>
                </a:solidFill>
              </a:rPr>
              <a:t> </a:t>
            </a:r>
            <a:r>
              <a:rPr sz="1500" dirty="0">
                <a:solidFill>
                  <a:srgbClr val="4D3D2F"/>
                </a:solidFill>
              </a:rPr>
              <a:t>is</a:t>
            </a:r>
            <a:r>
              <a:rPr sz="1500" spc="-30" dirty="0">
                <a:solidFill>
                  <a:srgbClr val="4D3D2F"/>
                </a:solidFill>
              </a:rPr>
              <a:t> </a:t>
            </a:r>
            <a:r>
              <a:rPr sz="1500" dirty="0">
                <a:solidFill>
                  <a:srgbClr val="4D3D2F"/>
                </a:solidFill>
              </a:rPr>
              <a:t>as</a:t>
            </a:r>
            <a:r>
              <a:rPr sz="1500" spc="-25" dirty="0">
                <a:solidFill>
                  <a:srgbClr val="4D3D2F"/>
                </a:solidFill>
              </a:rPr>
              <a:t> </a:t>
            </a:r>
            <a:r>
              <a:rPr sz="1500" dirty="0">
                <a:solidFill>
                  <a:srgbClr val="4D3D2F"/>
                </a:solidFill>
              </a:rPr>
              <a:t>shown</a:t>
            </a:r>
            <a:r>
              <a:rPr sz="1500" spc="-50" dirty="0">
                <a:solidFill>
                  <a:srgbClr val="4D3D2F"/>
                </a:solidFill>
              </a:rPr>
              <a:t> </a:t>
            </a:r>
            <a:r>
              <a:rPr sz="1500" spc="-10" dirty="0">
                <a:solidFill>
                  <a:srgbClr val="4D3D2F"/>
                </a:solidFill>
              </a:rPr>
              <a:t>below.</a:t>
            </a:r>
            <a:endParaRPr sz="1500" dirty="0"/>
          </a:p>
        </p:txBody>
      </p:sp>
      <p:sp>
        <p:nvSpPr>
          <p:cNvPr id="13" name="object 5">
            <a:extLst>
              <a:ext uri="{FF2B5EF4-FFF2-40B4-BE49-F238E27FC236}">
                <a16:creationId xmlns:a16="http://schemas.microsoft.com/office/drawing/2014/main" id="{AA7724A7-91E9-461D-A2C3-C9637EF582EC}"/>
              </a:ext>
            </a:extLst>
          </p:cNvPr>
          <p:cNvSpPr txBox="1"/>
          <p:nvPr/>
        </p:nvSpPr>
        <p:spPr>
          <a:xfrm>
            <a:off x="1064677" y="4385310"/>
            <a:ext cx="2864485" cy="415290"/>
          </a:xfrm>
          <a:prstGeom prst="rect">
            <a:avLst/>
          </a:prstGeom>
        </p:spPr>
        <p:txBody>
          <a:bodyPr vert="horz" wrap="square" lIns="0" tIns="13335" rIns="0" bIns="0" rtlCol="0">
            <a:spAutoFit/>
          </a:bodyPr>
          <a:lstStyle/>
          <a:p>
            <a:pPr marL="12700">
              <a:lnSpc>
                <a:spcPct val="100000"/>
              </a:lnSpc>
              <a:spcBef>
                <a:spcPts val="105"/>
              </a:spcBef>
            </a:pPr>
            <a:r>
              <a:rPr sz="2550" dirty="0">
                <a:solidFill>
                  <a:srgbClr val="677E00"/>
                </a:solidFill>
                <a:latin typeface="Corbel"/>
                <a:cs typeface="Corbel"/>
              </a:rPr>
              <a:t>Planning</a:t>
            </a:r>
            <a:r>
              <a:rPr sz="2550" spc="20" dirty="0">
                <a:solidFill>
                  <a:srgbClr val="677E00"/>
                </a:solidFill>
                <a:latin typeface="Corbel"/>
                <a:cs typeface="Corbel"/>
              </a:rPr>
              <a:t> </a:t>
            </a:r>
            <a:r>
              <a:rPr sz="2550" dirty="0">
                <a:solidFill>
                  <a:srgbClr val="677E00"/>
                </a:solidFill>
                <a:latin typeface="Corbel"/>
                <a:cs typeface="Corbel"/>
              </a:rPr>
              <a:t>&amp;</a:t>
            </a:r>
            <a:r>
              <a:rPr sz="2550" spc="-55" dirty="0">
                <a:solidFill>
                  <a:srgbClr val="677E00"/>
                </a:solidFill>
                <a:latin typeface="Corbel"/>
                <a:cs typeface="Corbel"/>
              </a:rPr>
              <a:t> </a:t>
            </a:r>
            <a:r>
              <a:rPr sz="2550" spc="-10" dirty="0">
                <a:solidFill>
                  <a:srgbClr val="677E00"/>
                </a:solidFill>
                <a:latin typeface="Corbel"/>
                <a:cs typeface="Corbel"/>
              </a:rPr>
              <a:t>Research:</a:t>
            </a:r>
            <a:endParaRPr sz="2550" dirty="0">
              <a:latin typeface="Corbel"/>
              <a:cs typeface="Corbel"/>
            </a:endParaRPr>
          </a:p>
        </p:txBody>
      </p:sp>
      <p:sp>
        <p:nvSpPr>
          <p:cNvPr id="14" name="object 6">
            <a:extLst>
              <a:ext uri="{FF2B5EF4-FFF2-40B4-BE49-F238E27FC236}">
                <a16:creationId xmlns:a16="http://schemas.microsoft.com/office/drawing/2014/main" id="{812D4BA0-4ED2-4275-A748-241125DEF616}"/>
              </a:ext>
            </a:extLst>
          </p:cNvPr>
          <p:cNvSpPr txBox="1"/>
          <p:nvPr/>
        </p:nvSpPr>
        <p:spPr>
          <a:xfrm>
            <a:off x="2819400" y="3505200"/>
            <a:ext cx="1264901" cy="444352"/>
          </a:xfrm>
          <a:prstGeom prst="rect">
            <a:avLst/>
          </a:prstGeom>
        </p:spPr>
        <p:txBody>
          <a:bodyPr vert="horz" wrap="square" lIns="0" tIns="13335" rIns="0" bIns="0" rtlCol="0">
            <a:spAutoFit/>
          </a:bodyPr>
          <a:lstStyle/>
          <a:p>
            <a:pPr marL="12700" marR="5080">
              <a:lnSpc>
                <a:spcPct val="100400"/>
              </a:lnSpc>
              <a:spcBef>
                <a:spcPts val="105"/>
              </a:spcBef>
            </a:pPr>
            <a:r>
              <a:rPr sz="1400" b="1" dirty="0">
                <a:latin typeface="Corbel"/>
                <a:cs typeface="Corbel"/>
              </a:rPr>
              <a:t>Command</a:t>
            </a:r>
            <a:r>
              <a:rPr sz="1400" b="1" spc="-55" dirty="0">
                <a:latin typeface="Corbel"/>
                <a:cs typeface="Corbel"/>
              </a:rPr>
              <a:t> </a:t>
            </a:r>
            <a:r>
              <a:rPr sz="1400" b="1" dirty="0">
                <a:latin typeface="Corbel"/>
                <a:cs typeface="Corbel"/>
              </a:rPr>
              <a:t>Map</a:t>
            </a:r>
            <a:r>
              <a:rPr sz="1400" b="1" spc="-25" dirty="0">
                <a:latin typeface="Corbel"/>
                <a:cs typeface="Corbel"/>
              </a:rPr>
              <a:t> of </a:t>
            </a:r>
            <a:r>
              <a:rPr sz="1400" b="1" dirty="0">
                <a:latin typeface="Corbel"/>
                <a:cs typeface="Corbel"/>
              </a:rPr>
              <a:t>Khalwa</a:t>
            </a:r>
            <a:r>
              <a:rPr sz="1400" b="1" spc="-25" dirty="0">
                <a:latin typeface="Corbel"/>
                <a:cs typeface="Corbel"/>
              </a:rPr>
              <a:t> </a:t>
            </a:r>
            <a:r>
              <a:rPr sz="1400" b="1" spc="-20" dirty="0">
                <a:latin typeface="Corbel"/>
                <a:cs typeface="Corbel"/>
              </a:rPr>
              <a:t>MLIS</a:t>
            </a:r>
            <a:endParaRPr sz="1400" dirty="0">
              <a:latin typeface="Corbel"/>
              <a:cs typeface="Corbel"/>
            </a:endParaRPr>
          </a:p>
        </p:txBody>
      </p:sp>
    </p:spTree>
    <p:extLst>
      <p:ext uri="{BB962C8B-B14F-4D97-AF65-F5344CB8AC3E}">
        <p14:creationId xmlns:p14="http://schemas.microsoft.com/office/powerpoint/2010/main" val="2920649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A80D5ED-3F98-467D-809B-E1890759AB82}"/>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6" name="TextBox 5">
            <a:extLst>
              <a:ext uri="{FF2B5EF4-FFF2-40B4-BE49-F238E27FC236}">
                <a16:creationId xmlns:a16="http://schemas.microsoft.com/office/drawing/2014/main" id="{8F02DD4D-A611-469A-97C0-CD76BC99AC51}"/>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7" name="Rectangle 6">
            <a:extLst>
              <a:ext uri="{FF2B5EF4-FFF2-40B4-BE49-F238E27FC236}">
                <a16:creationId xmlns:a16="http://schemas.microsoft.com/office/drawing/2014/main" id="{2094173F-6B3B-42DD-BBB7-3231E8DFD8FE}"/>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lvl="0" defTabSz="1270635">
              <a:lnSpc>
                <a:spcPct val="110000"/>
              </a:lnSpc>
            </a:pPr>
            <a:r>
              <a:rPr lang="en-US" sz="3600" dirty="0"/>
              <a:t>Comprehensive Consultancy Services in the Water Sector</a:t>
            </a:r>
            <a:endParaRPr lang="en-US" sz="1800" i="1" dirty="0">
              <a:solidFill>
                <a:schemeClr val="bg1"/>
              </a:solidFill>
              <a:latin typeface="Helvetica Neue Light"/>
              <a:ea typeface="Helvetica Neue Light"/>
              <a:cs typeface="Helvetica Neue Light"/>
            </a:endParaRPr>
          </a:p>
        </p:txBody>
      </p:sp>
      <p:sp>
        <p:nvSpPr>
          <p:cNvPr id="10" name="TextBox 9">
            <a:extLst>
              <a:ext uri="{FF2B5EF4-FFF2-40B4-BE49-F238E27FC236}">
                <a16:creationId xmlns:a16="http://schemas.microsoft.com/office/drawing/2014/main" id="{2CF535C2-2B51-4D41-B980-FC7AA4921F31}"/>
              </a:ext>
            </a:extLst>
          </p:cNvPr>
          <p:cNvSpPr txBox="1"/>
          <p:nvPr/>
        </p:nvSpPr>
        <p:spPr>
          <a:xfrm>
            <a:off x="228600" y="1752600"/>
            <a:ext cx="10363200" cy="7171194"/>
          </a:xfrm>
          <a:prstGeom prst="rect">
            <a:avLst/>
          </a:prstGeom>
          <a:noFill/>
        </p:spPr>
        <p:txBody>
          <a:bodyPr wrap="square" rtlCol="0">
            <a:spAutoFit/>
          </a:bodyPr>
          <a:lstStyle/>
          <a:p>
            <a:endParaRPr lang="en-US" sz="1600" dirty="0"/>
          </a:p>
          <a:p>
            <a:r>
              <a:rPr lang="en-IN" sz="2400" dirty="0"/>
              <a:t>💧</a:t>
            </a:r>
            <a:r>
              <a:rPr lang="en-US" sz="1600" dirty="0"/>
              <a:t> </a:t>
            </a:r>
            <a:r>
              <a:rPr lang="en-US" sz="1600" b="1" dirty="0"/>
              <a:t>Our Core Water Sector Services</a:t>
            </a:r>
          </a:p>
          <a:p>
            <a:endParaRPr lang="en-US" sz="1600" b="1" dirty="0"/>
          </a:p>
          <a:p>
            <a:r>
              <a:rPr lang="en-IN" sz="2400" dirty="0"/>
              <a:t>🚰</a:t>
            </a:r>
            <a:r>
              <a:rPr lang="en-US" sz="1600" b="1" dirty="0"/>
              <a:t>Urban &amp; Rural Water Supply Systems </a:t>
            </a:r>
          </a:p>
          <a:p>
            <a:r>
              <a:rPr lang="en-US" sz="1600" dirty="0"/>
              <a:t>End-to-end planning, network modeling (EPANET, </a:t>
            </a:r>
            <a:r>
              <a:rPr lang="en-US" sz="1600" dirty="0" err="1"/>
              <a:t>WaterGEMS</a:t>
            </a:r>
            <a:r>
              <a:rPr lang="en-US" sz="1600" dirty="0"/>
              <a:t>), hydraulic design, and DPR preparation under JJM and other schemes.</a:t>
            </a:r>
          </a:p>
          <a:p>
            <a:endParaRPr lang="en-US" sz="1600" b="1" dirty="0"/>
          </a:p>
          <a:p>
            <a:r>
              <a:rPr lang="en-US" sz="1600" b="1" dirty="0"/>
              <a:t>🛠️Major &amp; Minor Irrigation Projects </a:t>
            </a:r>
          </a:p>
          <a:p>
            <a:r>
              <a:rPr lang="en-US" sz="1600" dirty="0"/>
              <a:t>Dams, reservoirs, canals, tunnels, lift irrigation schemes with complete design review, technical audits, and PMC.</a:t>
            </a:r>
          </a:p>
          <a:p>
            <a:endParaRPr lang="en-US" sz="1600" b="1" dirty="0"/>
          </a:p>
          <a:p>
            <a:r>
              <a:rPr lang="en-IN" sz="1600" dirty="0"/>
              <a:t>🌧️</a:t>
            </a:r>
            <a:r>
              <a:rPr lang="en-US" sz="1600" b="1" dirty="0"/>
              <a:t>Storm Water Drainage &amp; Sewerage Networks</a:t>
            </a:r>
          </a:p>
          <a:p>
            <a:r>
              <a:rPr lang="en-US" sz="1600" dirty="0"/>
              <a:t>Sustainable urban stormwater design, sewage treatment, pumping stations, and underground infrastructure systems.</a:t>
            </a:r>
          </a:p>
          <a:p>
            <a:endParaRPr lang="en-US" sz="1600" b="1" dirty="0"/>
          </a:p>
          <a:p>
            <a:r>
              <a:rPr lang="en-IN" sz="1600" dirty="0"/>
              <a:t>🌊</a:t>
            </a:r>
            <a:r>
              <a:rPr lang="en-US" sz="1600" b="1" dirty="0"/>
              <a:t>Reservoir &amp; Canal Engineering</a:t>
            </a:r>
          </a:p>
          <a:p>
            <a:r>
              <a:rPr lang="en-US" sz="1600" dirty="0"/>
              <a:t>Geotechnical studies, alignment planning, hydraulic calculations, and structural detailing.</a:t>
            </a:r>
          </a:p>
          <a:p>
            <a:endParaRPr lang="en-US" sz="1600" b="1" dirty="0"/>
          </a:p>
          <a:p>
            <a:r>
              <a:rPr lang="en-IN" sz="2400" dirty="0"/>
              <a:t>🌾</a:t>
            </a:r>
            <a:r>
              <a:rPr lang="en-US" sz="1600" b="1" dirty="0"/>
              <a:t>Micro &amp; Lift Irrigation Systems </a:t>
            </a:r>
          </a:p>
          <a:p>
            <a:r>
              <a:rPr lang="en-US" sz="1600" dirty="0"/>
              <a:t>Piped irrigation networks, pump houses, intake structures, and energy-efficient design optimization.</a:t>
            </a:r>
          </a:p>
          <a:p>
            <a:endParaRPr lang="en-US" sz="1600" b="1" dirty="0"/>
          </a:p>
          <a:p>
            <a:r>
              <a:rPr lang="en-IN" sz="2400" dirty="0"/>
              <a:t>🧪</a:t>
            </a:r>
            <a:r>
              <a:rPr lang="en-US" sz="1600" b="1" dirty="0"/>
              <a:t>Environmental &amp; Hydraulic Modeling</a:t>
            </a:r>
          </a:p>
          <a:p>
            <a:r>
              <a:rPr lang="en-US" sz="1600" dirty="0"/>
              <a:t>Feasibility studies, social and environmental assessments, water resource optimization, and green infrastructure.</a:t>
            </a:r>
          </a:p>
          <a:p>
            <a:endParaRPr lang="en-US" sz="2000" b="1" dirty="0"/>
          </a:p>
          <a:p>
            <a:r>
              <a:rPr lang="en-IN" sz="2400" dirty="0"/>
              <a:t>🏗️</a:t>
            </a:r>
            <a:r>
              <a:rPr lang="en-US" sz="1600" b="1" dirty="0"/>
              <a:t>Project Management Consultancy (PMC)</a:t>
            </a:r>
          </a:p>
          <a:p>
            <a:r>
              <a:rPr lang="en-US" sz="1600" dirty="0"/>
              <a:t>Cost, time &amp; quality management for large-scale water sector projects — from design review to execution supervision.</a:t>
            </a:r>
            <a:endParaRPr lang="en-IN" sz="1600" dirty="0"/>
          </a:p>
        </p:txBody>
      </p:sp>
      <p:sp>
        <p:nvSpPr>
          <p:cNvPr id="18" name="TextBox 17">
            <a:extLst>
              <a:ext uri="{FF2B5EF4-FFF2-40B4-BE49-F238E27FC236}">
                <a16:creationId xmlns:a16="http://schemas.microsoft.com/office/drawing/2014/main" id="{FCB01F77-1CE9-4705-8D00-CF86F88C12C6}"/>
              </a:ext>
            </a:extLst>
          </p:cNvPr>
          <p:cNvSpPr txBox="1"/>
          <p:nvPr/>
        </p:nvSpPr>
        <p:spPr>
          <a:xfrm>
            <a:off x="152400" y="1143000"/>
            <a:ext cx="13258800" cy="646331"/>
          </a:xfrm>
          <a:prstGeom prst="rect">
            <a:avLst/>
          </a:prstGeom>
          <a:noFill/>
        </p:spPr>
        <p:txBody>
          <a:bodyPr wrap="square" rtlCol="0">
            <a:spAutoFit/>
          </a:bodyPr>
          <a:lstStyle/>
          <a:p>
            <a:r>
              <a:rPr lang="en-US" sz="1800" dirty="0"/>
              <a:t>We offer end-to-end engineering and project management consultancy services across the entire water infrastructure spectrum. </a:t>
            </a:r>
          </a:p>
          <a:p>
            <a:r>
              <a:rPr lang="en-US" sz="1800" dirty="0"/>
              <a:t>With a rich legacy since 1960 and pan-India expertise, we specialize in :</a:t>
            </a:r>
          </a:p>
        </p:txBody>
      </p:sp>
      <p:pic>
        <p:nvPicPr>
          <p:cNvPr id="20" name="Picture 19" descr="A blue pin with a black background&#10;&#10;Description automatically generated">
            <a:extLst>
              <a:ext uri="{FF2B5EF4-FFF2-40B4-BE49-F238E27FC236}">
                <a16:creationId xmlns:a16="http://schemas.microsoft.com/office/drawing/2014/main" id="{B86DD05B-258C-41E4-BC14-84E48CF1BB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44200" y="2209800"/>
            <a:ext cx="1226820" cy="1066800"/>
          </a:xfrm>
          <a:prstGeom prst="rect">
            <a:avLst/>
          </a:prstGeom>
        </p:spPr>
      </p:pic>
      <p:sp>
        <p:nvSpPr>
          <p:cNvPr id="23" name="TextBox 22">
            <a:extLst>
              <a:ext uri="{FF2B5EF4-FFF2-40B4-BE49-F238E27FC236}">
                <a16:creationId xmlns:a16="http://schemas.microsoft.com/office/drawing/2014/main" id="{BEE32256-0BF3-4EA3-90AE-B428AFD62EDE}"/>
              </a:ext>
            </a:extLst>
          </p:cNvPr>
          <p:cNvSpPr txBox="1"/>
          <p:nvPr/>
        </p:nvSpPr>
        <p:spPr>
          <a:xfrm>
            <a:off x="11887200" y="2209800"/>
            <a:ext cx="3200400" cy="1200329"/>
          </a:xfrm>
          <a:prstGeom prst="rect">
            <a:avLst/>
          </a:prstGeom>
          <a:noFill/>
        </p:spPr>
        <p:txBody>
          <a:bodyPr wrap="square" rtlCol="0">
            <a:spAutoFit/>
          </a:bodyPr>
          <a:lstStyle/>
          <a:p>
            <a:r>
              <a:rPr lang="en-IN" sz="2400" b="1" dirty="0">
                <a:solidFill>
                  <a:schemeClr val="accent1">
                    <a:lumMod val="50000"/>
                  </a:schemeClr>
                </a:solidFill>
              </a:rPr>
              <a:t>PAN-INDIA PRESENCE &amp; EXPERIENCE </a:t>
            </a:r>
            <a:endParaRPr lang="en-US" sz="2400" b="1" dirty="0">
              <a:solidFill>
                <a:schemeClr val="accent1">
                  <a:lumMod val="50000"/>
                </a:schemeClr>
              </a:solidFill>
            </a:endParaRPr>
          </a:p>
        </p:txBody>
      </p:sp>
      <p:pic>
        <p:nvPicPr>
          <p:cNvPr id="25" name="Picture 24" descr="A gold trophy with a star&#10;&#10;Description automatically generated">
            <a:extLst>
              <a:ext uri="{FF2B5EF4-FFF2-40B4-BE49-F238E27FC236}">
                <a16:creationId xmlns:a16="http://schemas.microsoft.com/office/drawing/2014/main" id="{DA56F15B-995F-486B-B785-FC2C23DF6B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20400" y="3505200"/>
            <a:ext cx="1143000" cy="1143000"/>
          </a:xfrm>
          <a:prstGeom prst="rect">
            <a:avLst/>
          </a:prstGeom>
        </p:spPr>
      </p:pic>
      <p:sp>
        <p:nvSpPr>
          <p:cNvPr id="26" name="TextBox 25">
            <a:extLst>
              <a:ext uri="{FF2B5EF4-FFF2-40B4-BE49-F238E27FC236}">
                <a16:creationId xmlns:a16="http://schemas.microsoft.com/office/drawing/2014/main" id="{A96F33E0-5D13-4D22-ACBF-119E22A577A9}"/>
              </a:ext>
            </a:extLst>
          </p:cNvPr>
          <p:cNvSpPr txBox="1"/>
          <p:nvPr/>
        </p:nvSpPr>
        <p:spPr>
          <a:xfrm>
            <a:off x="11887200" y="3733800"/>
            <a:ext cx="3200400" cy="830997"/>
          </a:xfrm>
          <a:prstGeom prst="rect">
            <a:avLst/>
          </a:prstGeom>
          <a:noFill/>
        </p:spPr>
        <p:txBody>
          <a:bodyPr wrap="square" rtlCol="0">
            <a:spAutoFit/>
          </a:bodyPr>
          <a:lstStyle/>
          <a:p>
            <a:r>
              <a:rPr lang="en-IN" sz="2400" b="1" dirty="0">
                <a:solidFill>
                  <a:schemeClr val="accent4">
                    <a:lumMod val="75000"/>
                  </a:schemeClr>
                </a:solidFill>
              </a:rPr>
              <a:t>PROVEN TRACK RECORD</a:t>
            </a:r>
            <a:endParaRPr lang="en-US" sz="2400" b="1" dirty="0">
              <a:solidFill>
                <a:schemeClr val="accent4">
                  <a:lumMod val="75000"/>
                </a:schemeClr>
              </a:solidFill>
            </a:endParaRPr>
          </a:p>
        </p:txBody>
      </p:sp>
      <p:pic>
        <p:nvPicPr>
          <p:cNvPr id="28" name="Picture 27" descr="A green leaf with text&#10;&#10;Description automatically generated">
            <a:extLst>
              <a:ext uri="{FF2B5EF4-FFF2-40B4-BE49-F238E27FC236}">
                <a16:creationId xmlns:a16="http://schemas.microsoft.com/office/drawing/2014/main" id="{36DE8C3A-6D56-4DDB-A563-0755A7F1F3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72800" y="4800600"/>
            <a:ext cx="3276600" cy="2057400"/>
          </a:xfrm>
          <a:prstGeom prst="rect">
            <a:avLst/>
          </a:prstGeom>
        </p:spPr>
      </p:pic>
      <p:pic>
        <p:nvPicPr>
          <p:cNvPr id="32" name="Picture 31" descr="A blue and white logo&#10;&#10;Description automatically generated">
            <a:extLst>
              <a:ext uri="{FF2B5EF4-FFF2-40B4-BE49-F238E27FC236}">
                <a16:creationId xmlns:a16="http://schemas.microsoft.com/office/drawing/2014/main" id="{1D509750-D32F-4518-8FF3-CBDF6AB6E1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4200" y="6553200"/>
            <a:ext cx="3590925" cy="2209800"/>
          </a:xfrm>
          <a:prstGeom prst="rect">
            <a:avLst/>
          </a:prstGeom>
        </p:spPr>
      </p:pic>
    </p:spTree>
    <p:extLst>
      <p:ext uri="{BB962C8B-B14F-4D97-AF65-F5344CB8AC3E}">
        <p14:creationId xmlns:p14="http://schemas.microsoft.com/office/powerpoint/2010/main" val="3752960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a:r>
              <a:rPr lang="en-US" sz="3600" dirty="0"/>
              <a:t>Micro Lift Irrigation Project</a:t>
            </a:r>
            <a:endParaRPr lang="en-IN" sz="3600" dirty="0"/>
          </a:p>
        </p:txBody>
      </p:sp>
      <p:grpSp>
        <p:nvGrpSpPr>
          <p:cNvPr id="6" name="object 2">
            <a:extLst>
              <a:ext uri="{FF2B5EF4-FFF2-40B4-BE49-F238E27FC236}">
                <a16:creationId xmlns:a16="http://schemas.microsoft.com/office/drawing/2014/main" id="{F33B45D7-9276-4E8E-BD16-09A3AD01316D}"/>
              </a:ext>
            </a:extLst>
          </p:cNvPr>
          <p:cNvGrpSpPr/>
          <p:nvPr/>
        </p:nvGrpSpPr>
        <p:grpSpPr>
          <a:xfrm>
            <a:off x="6781800" y="1828800"/>
            <a:ext cx="7467600" cy="5655567"/>
            <a:chOff x="621791" y="1860804"/>
            <a:chExt cx="8816340" cy="4590415"/>
          </a:xfrm>
        </p:grpSpPr>
        <p:pic>
          <p:nvPicPr>
            <p:cNvPr id="7" name="object 3">
              <a:extLst>
                <a:ext uri="{FF2B5EF4-FFF2-40B4-BE49-F238E27FC236}">
                  <a16:creationId xmlns:a16="http://schemas.microsoft.com/office/drawing/2014/main" id="{81389A3B-C51E-4FD7-88D8-0AED198FB844}"/>
                </a:ext>
              </a:extLst>
            </p:cNvPr>
            <p:cNvPicPr/>
            <p:nvPr/>
          </p:nvPicPr>
          <p:blipFill>
            <a:blip r:embed="rId2" cstate="print"/>
            <a:stretch>
              <a:fillRect/>
            </a:stretch>
          </p:blipFill>
          <p:spPr>
            <a:xfrm>
              <a:off x="629412" y="1869948"/>
              <a:ext cx="8801100" cy="4573523"/>
            </a:xfrm>
            <a:prstGeom prst="rect">
              <a:avLst/>
            </a:prstGeom>
          </p:spPr>
        </p:pic>
        <p:sp>
          <p:nvSpPr>
            <p:cNvPr id="8" name="object 4">
              <a:extLst>
                <a:ext uri="{FF2B5EF4-FFF2-40B4-BE49-F238E27FC236}">
                  <a16:creationId xmlns:a16="http://schemas.microsoft.com/office/drawing/2014/main" id="{0E2E81F9-D516-463D-898C-188F3AAD2725}"/>
                </a:ext>
              </a:extLst>
            </p:cNvPr>
            <p:cNvSpPr/>
            <p:nvPr/>
          </p:nvSpPr>
          <p:spPr>
            <a:xfrm>
              <a:off x="621791" y="1860804"/>
              <a:ext cx="8816340" cy="4590415"/>
            </a:xfrm>
            <a:custGeom>
              <a:avLst/>
              <a:gdLst/>
              <a:ahLst/>
              <a:cxnLst/>
              <a:rect l="l" t="t" r="r" b="b"/>
              <a:pathLst>
                <a:path w="8816340" h="4590415">
                  <a:moveTo>
                    <a:pt x="8814816" y="4590288"/>
                  </a:moveTo>
                  <a:lnTo>
                    <a:pt x="1524" y="4590288"/>
                  </a:lnTo>
                  <a:lnTo>
                    <a:pt x="0" y="4588764"/>
                  </a:lnTo>
                  <a:lnTo>
                    <a:pt x="0" y="3048"/>
                  </a:lnTo>
                  <a:lnTo>
                    <a:pt x="1524" y="0"/>
                  </a:lnTo>
                  <a:lnTo>
                    <a:pt x="8814816" y="0"/>
                  </a:lnTo>
                  <a:lnTo>
                    <a:pt x="8816340" y="3048"/>
                  </a:lnTo>
                  <a:lnTo>
                    <a:pt x="8816340" y="4572"/>
                  </a:lnTo>
                  <a:lnTo>
                    <a:pt x="7620" y="4572"/>
                  </a:lnTo>
                  <a:lnTo>
                    <a:pt x="3048" y="9144"/>
                  </a:lnTo>
                  <a:lnTo>
                    <a:pt x="7620" y="9144"/>
                  </a:lnTo>
                  <a:lnTo>
                    <a:pt x="7620" y="4582668"/>
                  </a:lnTo>
                  <a:lnTo>
                    <a:pt x="3048" y="4582668"/>
                  </a:lnTo>
                  <a:lnTo>
                    <a:pt x="7620" y="4585716"/>
                  </a:lnTo>
                  <a:lnTo>
                    <a:pt x="8816340" y="4585716"/>
                  </a:lnTo>
                  <a:lnTo>
                    <a:pt x="8816340" y="4588764"/>
                  </a:lnTo>
                  <a:lnTo>
                    <a:pt x="8814816" y="4590288"/>
                  </a:lnTo>
                  <a:close/>
                </a:path>
                <a:path w="8816340" h="4590415">
                  <a:moveTo>
                    <a:pt x="7620" y="9144"/>
                  </a:moveTo>
                  <a:lnTo>
                    <a:pt x="3048" y="9144"/>
                  </a:lnTo>
                  <a:lnTo>
                    <a:pt x="7620" y="4572"/>
                  </a:lnTo>
                  <a:lnTo>
                    <a:pt x="7620" y="9144"/>
                  </a:lnTo>
                  <a:close/>
                </a:path>
                <a:path w="8816340" h="4590415">
                  <a:moveTo>
                    <a:pt x="8808720" y="9144"/>
                  </a:moveTo>
                  <a:lnTo>
                    <a:pt x="7620" y="9144"/>
                  </a:lnTo>
                  <a:lnTo>
                    <a:pt x="7620" y="4572"/>
                  </a:lnTo>
                  <a:lnTo>
                    <a:pt x="8808720" y="4572"/>
                  </a:lnTo>
                  <a:lnTo>
                    <a:pt x="8808720" y="9144"/>
                  </a:lnTo>
                  <a:close/>
                </a:path>
                <a:path w="8816340" h="4590415">
                  <a:moveTo>
                    <a:pt x="8808720" y="4585716"/>
                  </a:moveTo>
                  <a:lnTo>
                    <a:pt x="8808720" y="4572"/>
                  </a:lnTo>
                  <a:lnTo>
                    <a:pt x="8813292" y="9144"/>
                  </a:lnTo>
                  <a:lnTo>
                    <a:pt x="8816340" y="9144"/>
                  </a:lnTo>
                  <a:lnTo>
                    <a:pt x="8816340" y="4582668"/>
                  </a:lnTo>
                  <a:lnTo>
                    <a:pt x="8813292" y="4582668"/>
                  </a:lnTo>
                  <a:lnTo>
                    <a:pt x="8808720" y="4585716"/>
                  </a:lnTo>
                  <a:close/>
                </a:path>
                <a:path w="8816340" h="4590415">
                  <a:moveTo>
                    <a:pt x="8816340" y="9144"/>
                  </a:moveTo>
                  <a:lnTo>
                    <a:pt x="8813292" y="9144"/>
                  </a:lnTo>
                  <a:lnTo>
                    <a:pt x="8808720" y="4572"/>
                  </a:lnTo>
                  <a:lnTo>
                    <a:pt x="8816340" y="4572"/>
                  </a:lnTo>
                  <a:lnTo>
                    <a:pt x="8816340" y="9144"/>
                  </a:lnTo>
                  <a:close/>
                </a:path>
                <a:path w="8816340" h="4590415">
                  <a:moveTo>
                    <a:pt x="7620" y="4585716"/>
                  </a:moveTo>
                  <a:lnTo>
                    <a:pt x="3048" y="4582668"/>
                  </a:lnTo>
                  <a:lnTo>
                    <a:pt x="7620" y="4582668"/>
                  </a:lnTo>
                  <a:lnTo>
                    <a:pt x="7620" y="4585716"/>
                  </a:lnTo>
                  <a:close/>
                </a:path>
                <a:path w="8816340" h="4590415">
                  <a:moveTo>
                    <a:pt x="8808720" y="4585716"/>
                  </a:moveTo>
                  <a:lnTo>
                    <a:pt x="7620" y="4585716"/>
                  </a:lnTo>
                  <a:lnTo>
                    <a:pt x="7620" y="4582668"/>
                  </a:lnTo>
                  <a:lnTo>
                    <a:pt x="8808720" y="4582668"/>
                  </a:lnTo>
                  <a:lnTo>
                    <a:pt x="8808720" y="4585716"/>
                  </a:lnTo>
                  <a:close/>
                </a:path>
                <a:path w="8816340" h="4590415">
                  <a:moveTo>
                    <a:pt x="8816340" y="4585716"/>
                  </a:moveTo>
                  <a:lnTo>
                    <a:pt x="8808720" y="4585716"/>
                  </a:lnTo>
                  <a:lnTo>
                    <a:pt x="8813292" y="4582668"/>
                  </a:lnTo>
                  <a:lnTo>
                    <a:pt x="8816340" y="4582668"/>
                  </a:lnTo>
                  <a:lnTo>
                    <a:pt x="8816340" y="4585716"/>
                  </a:lnTo>
                  <a:close/>
                </a:path>
              </a:pathLst>
            </a:custGeom>
            <a:solidFill>
              <a:srgbClr val="4D3D2F"/>
            </a:solidFill>
          </p:spPr>
          <p:txBody>
            <a:bodyPr wrap="square" lIns="0" tIns="0" rIns="0" bIns="0" rtlCol="0"/>
            <a:lstStyle/>
            <a:p>
              <a:endParaRPr/>
            </a:p>
          </p:txBody>
        </p:sp>
      </p:grpSp>
      <p:pic>
        <p:nvPicPr>
          <p:cNvPr id="9" name="object 4">
            <a:extLst>
              <a:ext uri="{FF2B5EF4-FFF2-40B4-BE49-F238E27FC236}">
                <a16:creationId xmlns:a16="http://schemas.microsoft.com/office/drawing/2014/main" id="{7123A7BE-872C-48BF-8BF5-CEBE6C495E39}"/>
              </a:ext>
            </a:extLst>
          </p:cNvPr>
          <p:cNvPicPr/>
          <p:nvPr/>
        </p:nvPicPr>
        <p:blipFill>
          <a:blip r:embed="rId3" cstate="print"/>
          <a:stretch>
            <a:fillRect/>
          </a:stretch>
        </p:blipFill>
        <p:spPr>
          <a:xfrm>
            <a:off x="457200" y="1676400"/>
            <a:ext cx="5847080" cy="5884167"/>
          </a:xfrm>
          <a:prstGeom prst="rect">
            <a:avLst/>
          </a:prstGeom>
        </p:spPr>
      </p:pic>
      <p:sp>
        <p:nvSpPr>
          <p:cNvPr id="10" name="Rectangle 9">
            <a:extLst>
              <a:ext uri="{FF2B5EF4-FFF2-40B4-BE49-F238E27FC236}">
                <a16:creationId xmlns:a16="http://schemas.microsoft.com/office/drawing/2014/main" id="{DC159779-BF08-4330-AC47-D641504A54AF}"/>
              </a:ext>
            </a:extLst>
          </p:cNvPr>
          <p:cNvSpPr/>
          <p:nvPr/>
        </p:nvSpPr>
        <p:spPr>
          <a:xfrm>
            <a:off x="914400" y="7860790"/>
            <a:ext cx="5389880" cy="369332"/>
          </a:xfrm>
          <a:prstGeom prst="rect">
            <a:avLst/>
          </a:prstGeom>
        </p:spPr>
        <p:txBody>
          <a:bodyPr wrap="square">
            <a:spAutoFit/>
          </a:bodyPr>
          <a:lstStyle/>
          <a:p>
            <a:pPr algn="ctr"/>
            <a:r>
              <a:rPr lang="en-US" sz="1800" dirty="0">
                <a:solidFill>
                  <a:schemeClr val="accent6">
                    <a:lumMod val="75000"/>
                  </a:schemeClr>
                </a:solidFill>
                <a:latin typeface="Bahnschrift"/>
                <a:cs typeface="Bahnschrift"/>
              </a:rPr>
              <a:t>HEAD </a:t>
            </a:r>
            <a:r>
              <a:rPr lang="en-US" sz="1800" spc="-10" dirty="0">
                <a:solidFill>
                  <a:schemeClr val="accent6">
                    <a:lumMod val="75000"/>
                  </a:schemeClr>
                </a:solidFill>
                <a:latin typeface="Bahnschrift"/>
                <a:cs typeface="Bahnschrift"/>
              </a:rPr>
              <a:t>WORKS</a:t>
            </a:r>
            <a:endParaRPr lang="en-US" dirty="0">
              <a:solidFill>
                <a:schemeClr val="accent6">
                  <a:lumMod val="75000"/>
                </a:schemeClr>
              </a:solidFill>
            </a:endParaRPr>
          </a:p>
        </p:txBody>
      </p:sp>
      <p:sp>
        <p:nvSpPr>
          <p:cNvPr id="11" name="object 5">
            <a:extLst>
              <a:ext uri="{FF2B5EF4-FFF2-40B4-BE49-F238E27FC236}">
                <a16:creationId xmlns:a16="http://schemas.microsoft.com/office/drawing/2014/main" id="{3D2BC8AD-8A03-42C5-BEA0-CF1E57BE94E1}"/>
              </a:ext>
            </a:extLst>
          </p:cNvPr>
          <p:cNvSpPr txBox="1"/>
          <p:nvPr/>
        </p:nvSpPr>
        <p:spPr>
          <a:xfrm>
            <a:off x="8915400" y="7860790"/>
            <a:ext cx="2954020" cy="369332"/>
          </a:xfrm>
          <a:prstGeom prst="rect">
            <a:avLst/>
          </a:prstGeom>
        </p:spPr>
        <p:txBody>
          <a:bodyPr wrap="square">
            <a:spAutoFit/>
          </a:bodyPr>
          <a:lstStyle>
            <a:defPPr>
              <a:defRPr lang="en-US"/>
            </a:defPPr>
            <a:lvl1pPr algn="ctr">
              <a:defRPr sz="1800">
                <a:solidFill>
                  <a:srgbClr val="4D3D2F"/>
                </a:solidFill>
                <a:latin typeface="Bahnschrift"/>
                <a:cs typeface="Bahnschrift"/>
              </a:defRPr>
            </a:lvl1pPr>
          </a:lstStyle>
          <a:p>
            <a:r>
              <a:rPr dirty="0">
                <a:solidFill>
                  <a:schemeClr val="accent6">
                    <a:lumMod val="75000"/>
                  </a:schemeClr>
                </a:solidFill>
              </a:rPr>
              <a:t>Layout of Pump Station-1</a:t>
            </a:r>
          </a:p>
        </p:txBody>
      </p:sp>
    </p:spTree>
    <p:extLst>
      <p:ext uri="{BB962C8B-B14F-4D97-AF65-F5344CB8AC3E}">
        <p14:creationId xmlns:p14="http://schemas.microsoft.com/office/powerpoint/2010/main" val="2305585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fontAlgn="auto">
              <a:spcAft>
                <a:spcPts val="0"/>
              </a:spcAft>
            </a:pPr>
            <a:r>
              <a:rPr lang="en-US" sz="3600" dirty="0"/>
              <a:t>Rural Water Supply Project (under JJM)</a:t>
            </a:r>
            <a:endParaRPr lang="en-IN" sz="3600" dirty="0"/>
          </a:p>
        </p:txBody>
      </p:sp>
      <p:pic>
        <p:nvPicPr>
          <p:cNvPr id="6" name="object 2">
            <a:extLst>
              <a:ext uri="{FF2B5EF4-FFF2-40B4-BE49-F238E27FC236}">
                <a16:creationId xmlns:a16="http://schemas.microsoft.com/office/drawing/2014/main" id="{A600935D-CDC7-47BC-B470-694FFE5539B3}"/>
              </a:ext>
            </a:extLst>
          </p:cNvPr>
          <p:cNvPicPr/>
          <p:nvPr/>
        </p:nvPicPr>
        <p:blipFill rotWithShape="1">
          <a:blip r:embed="rId2" cstate="print"/>
          <a:srcRect t="6534" r="7143" b="15624"/>
          <a:stretch/>
        </p:blipFill>
        <p:spPr>
          <a:xfrm>
            <a:off x="7051675" y="1295400"/>
            <a:ext cx="6248400" cy="3645406"/>
          </a:xfrm>
          <a:prstGeom prst="rect">
            <a:avLst/>
          </a:prstGeom>
        </p:spPr>
      </p:pic>
      <p:pic>
        <p:nvPicPr>
          <p:cNvPr id="7" name="object 5">
            <a:extLst>
              <a:ext uri="{FF2B5EF4-FFF2-40B4-BE49-F238E27FC236}">
                <a16:creationId xmlns:a16="http://schemas.microsoft.com/office/drawing/2014/main" id="{04930CCB-61BE-4CCF-98BA-53DB91CAFF5C}"/>
              </a:ext>
            </a:extLst>
          </p:cNvPr>
          <p:cNvPicPr/>
          <p:nvPr/>
        </p:nvPicPr>
        <p:blipFill>
          <a:blip r:embed="rId3" cstate="print"/>
          <a:stretch>
            <a:fillRect/>
          </a:stretch>
        </p:blipFill>
        <p:spPr>
          <a:xfrm>
            <a:off x="588778" y="1295400"/>
            <a:ext cx="6081897" cy="3645406"/>
          </a:xfrm>
          <a:prstGeom prst="rect">
            <a:avLst/>
          </a:prstGeom>
        </p:spPr>
      </p:pic>
      <p:sp>
        <p:nvSpPr>
          <p:cNvPr id="8" name="Rectangle 7">
            <a:extLst>
              <a:ext uri="{FF2B5EF4-FFF2-40B4-BE49-F238E27FC236}">
                <a16:creationId xmlns:a16="http://schemas.microsoft.com/office/drawing/2014/main" id="{A906C4E9-9B8A-48D8-85F4-CDCC3D8D2487}"/>
              </a:ext>
            </a:extLst>
          </p:cNvPr>
          <p:cNvSpPr/>
          <p:nvPr/>
        </p:nvSpPr>
        <p:spPr>
          <a:xfrm>
            <a:off x="588778" y="5029200"/>
            <a:ext cx="12787497" cy="3632854"/>
          </a:xfrm>
          <a:prstGeom prst="rect">
            <a:avLst/>
          </a:prstGeom>
        </p:spPr>
        <p:txBody>
          <a:bodyPr wrap="square">
            <a:spAutoFit/>
          </a:bodyPr>
          <a:lstStyle/>
          <a:p>
            <a:pPr marL="12700" marR="36195">
              <a:lnSpc>
                <a:spcPct val="101899"/>
              </a:lnSpc>
              <a:spcBef>
                <a:spcPts val="95"/>
              </a:spcBef>
            </a:pPr>
            <a:r>
              <a:rPr lang="en-US" sz="1600" spc="10" dirty="0">
                <a:latin typeface="Arial MT"/>
                <a:cs typeface="Arial MT"/>
              </a:rPr>
              <a:t>The</a:t>
            </a:r>
            <a:r>
              <a:rPr lang="en-US" sz="1600" spc="190" dirty="0">
                <a:latin typeface="Arial MT"/>
                <a:cs typeface="Arial MT"/>
              </a:rPr>
              <a:t> </a:t>
            </a:r>
            <a:r>
              <a:rPr lang="en-US" sz="1600" spc="10" dirty="0">
                <a:latin typeface="Arial MT"/>
                <a:cs typeface="Arial MT"/>
              </a:rPr>
              <a:t>Distribution</a:t>
            </a:r>
            <a:r>
              <a:rPr lang="en-US" sz="1600" spc="200" dirty="0">
                <a:latin typeface="Arial MT"/>
                <a:cs typeface="Arial MT"/>
              </a:rPr>
              <a:t> </a:t>
            </a:r>
            <a:r>
              <a:rPr lang="en-US" sz="1600" spc="45" dirty="0">
                <a:latin typeface="Arial MT"/>
                <a:cs typeface="Arial MT"/>
              </a:rPr>
              <a:t>network</a:t>
            </a:r>
            <a:r>
              <a:rPr lang="en-US" sz="1600" spc="195" dirty="0">
                <a:latin typeface="Arial MT"/>
                <a:cs typeface="Arial MT"/>
              </a:rPr>
              <a:t> </a:t>
            </a:r>
            <a:r>
              <a:rPr lang="en-US" sz="1600" spc="10" dirty="0">
                <a:latin typeface="Arial MT"/>
                <a:cs typeface="Arial MT"/>
              </a:rPr>
              <a:t>shall</a:t>
            </a:r>
            <a:r>
              <a:rPr lang="en-US" sz="1600" spc="204" dirty="0">
                <a:latin typeface="Arial MT"/>
                <a:cs typeface="Arial MT"/>
              </a:rPr>
              <a:t> </a:t>
            </a:r>
            <a:r>
              <a:rPr lang="en-US" sz="1600" spc="10" dirty="0">
                <a:latin typeface="Arial MT"/>
                <a:cs typeface="Arial MT"/>
              </a:rPr>
              <a:t>be</a:t>
            </a:r>
            <a:r>
              <a:rPr lang="en-US" sz="1600" spc="200" dirty="0">
                <a:latin typeface="Arial MT"/>
                <a:cs typeface="Arial MT"/>
              </a:rPr>
              <a:t> </a:t>
            </a:r>
            <a:r>
              <a:rPr lang="en-US" sz="1600" spc="45" dirty="0">
                <a:latin typeface="Arial MT"/>
                <a:cs typeface="Arial MT"/>
              </a:rPr>
              <a:t>designed</a:t>
            </a:r>
            <a:r>
              <a:rPr lang="en-US" sz="1600" spc="204" dirty="0">
                <a:latin typeface="Arial MT"/>
                <a:cs typeface="Arial MT"/>
              </a:rPr>
              <a:t> </a:t>
            </a:r>
            <a:r>
              <a:rPr lang="en-US" sz="1600" spc="10" dirty="0">
                <a:latin typeface="Arial MT"/>
                <a:cs typeface="Arial MT"/>
              </a:rPr>
              <a:t>using</a:t>
            </a:r>
            <a:r>
              <a:rPr lang="en-US" sz="1600" spc="200" dirty="0">
                <a:latin typeface="Arial MT"/>
                <a:cs typeface="Arial MT"/>
              </a:rPr>
              <a:t> </a:t>
            </a:r>
            <a:r>
              <a:rPr lang="en-US" sz="1600" spc="45" dirty="0">
                <a:latin typeface="Arial MT"/>
                <a:cs typeface="Arial MT"/>
              </a:rPr>
              <a:t>sophisticated</a:t>
            </a:r>
            <a:r>
              <a:rPr lang="en-US" sz="1600" spc="204" dirty="0">
                <a:latin typeface="Arial MT"/>
                <a:cs typeface="Arial MT"/>
              </a:rPr>
              <a:t> </a:t>
            </a:r>
            <a:r>
              <a:rPr lang="en-US" sz="1600" spc="10" dirty="0">
                <a:latin typeface="Arial MT"/>
                <a:cs typeface="Arial MT"/>
              </a:rPr>
              <a:t>soft</a:t>
            </a:r>
            <a:r>
              <a:rPr lang="en-US" sz="1600" spc="195" dirty="0">
                <a:latin typeface="Arial MT"/>
                <a:cs typeface="Arial MT"/>
              </a:rPr>
              <a:t> </a:t>
            </a:r>
            <a:r>
              <a:rPr lang="en-US" sz="1600" spc="10" dirty="0">
                <a:latin typeface="Arial MT"/>
                <a:cs typeface="Arial MT"/>
              </a:rPr>
              <a:t>wares</a:t>
            </a:r>
            <a:r>
              <a:rPr lang="en-US" sz="1600" spc="210" dirty="0">
                <a:latin typeface="Arial MT"/>
                <a:cs typeface="Arial MT"/>
              </a:rPr>
              <a:t> </a:t>
            </a:r>
            <a:r>
              <a:rPr lang="en-US" sz="1600" spc="10" dirty="0">
                <a:latin typeface="Arial MT"/>
                <a:cs typeface="Arial MT"/>
              </a:rPr>
              <a:t>such</a:t>
            </a:r>
            <a:r>
              <a:rPr lang="en-US" sz="1600" spc="200" dirty="0">
                <a:latin typeface="Arial MT"/>
                <a:cs typeface="Arial MT"/>
              </a:rPr>
              <a:t> </a:t>
            </a:r>
            <a:r>
              <a:rPr lang="en-US" sz="1600" spc="10" dirty="0">
                <a:latin typeface="Arial MT"/>
                <a:cs typeface="Arial MT"/>
              </a:rPr>
              <a:t>as</a:t>
            </a:r>
            <a:r>
              <a:rPr lang="en-US" sz="1600" spc="200" dirty="0">
                <a:latin typeface="Arial MT"/>
                <a:cs typeface="Arial MT"/>
              </a:rPr>
              <a:t> </a:t>
            </a:r>
            <a:r>
              <a:rPr lang="en-US" sz="1600" spc="10" dirty="0">
                <a:latin typeface="Arial MT"/>
                <a:cs typeface="Arial MT"/>
              </a:rPr>
              <a:t>EPANET</a:t>
            </a:r>
            <a:r>
              <a:rPr lang="en-US" sz="1600" spc="155" dirty="0">
                <a:latin typeface="Arial MT"/>
                <a:cs typeface="Arial MT"/>
              </a:rPr>
              <a:t> </a:t>
            </a:r>
            <a:r>
              <a:rPr lang="en-US" sz="1600" spc="10" dirty="0">
                <a:latin typeface="Arial MT"/>
                <a:cs typeface="Arial MT"/>
              </a:rPr>
              <a:t>&amp;</a:t>
            </a:r>
            <a:r>
              <a:rPr lang="en-US" sz="1600" spc="204" dirty="0">
                <a:latin typeface="Arial MT"/>
                <a:cs typeface="Arial MT"/>
              </a:rPr>
              <a:t> </a:t>
            </a:r>
            <a:r>
              <a:rPr lang="en-US" sz="1600" spc="-10" dirty="0">
                <a:latin typeface="Arial MT"/>
                <a:cs typeface="Arial MT"/>
              </a:rPr>
              <a:t>Water </a:t>
            </a:r>
            <a:r>
              <a:rPr lang="en-US" sz="1600" dirty="0">
                <a:latin typeface="Arial MT"/>
                <a:cs typeface="Arial MT"/>
              </a:rPr>
              <a:t>Gems</a:t>
            </a:r>
            <a:r>
              <a:rPr lang="en-US" sz="1600" spc="55" dirty="0">
                <a:latin typeface="Arial MT"/>
                <a:cs typeface="Arial MT"/>
              </a:rPr>
              <a:t> </a:t>
            </a:r>
            <a:r>
              <a:rPr lang="en-US" sz="1600" dirty="0">
                <a:latin typeface="Arial MT"/>
                <a:cs typeface="Arial MT"/>
              </a:rPr>
              <a:t>/</a:t>
            </a:r>
            <a:r>
              <a:rPr lang="en-US" sz="1600" spc="65" dirty="0">
                <a:latin typeface="Arial MT"/>
                <a:cs typeface="Arial MT"/>
              </a:rPr>
              <a:t> </a:t>
            </a:r>
            <a:r>
              <a:rPr lang="en-US" sz="1600" dirty="0">
                <a:latin typeface="Arial MT"/>
                <a:cs typeface="Arial MT"/>
              </a:rPr>
              <a:t>other</a:t>
            </a:r>
            <a:r>
              <a:rPr lang="en-US" sz="1600" spc="65" dirty="0">
                <a:latin typeface="Arial MT"/>
                <a:cs typeface="Arial MT"/>
              </a:rPr>
              <a:t> </a:t>
            </a:r>
            <a:r>
              <a:rPr lang="en-US" sz="1600" dirty="0">
                <a:latin typeface="Arial MT"/>
                <a:cs typeface="Arial MT"/>
              </a:rPr>
              <a:t>convenient</a:t>
            </a:r>
            <a:r>
              <a:rPr lang="en-US" sz="1600" spc="65" dirty="0">
                <a:latin typeface="Arial MT"/>
                <a:cs typeface="Arial MT"/>
              </a:rPr>
              <a:t> </a:t>
            </a:r>
            <a:r>
              <a:rPr lang="en-US" sz="1600" dirty="0">
                <a:latin typeface="Arial MT"/>
                <a:cs typeface="Arial MT"/>
              </a:rPr>
              <a:t>soft</a:t>
            </a:r>
            <a:r>
              <a:rPr lang="en-US" sz="1600" spc="65" dirty="0">
                <a:latin typeface="Arial MT"/>
                <a:cs typeface="Arial MT"/>
              </a:rPr>
              <a:t> </a:t>
            </a:r>
            <a:r>
              <a:rPr lang="en-US" sz="1600" spc="-20" dirty="0">
                <a:latin typeface="Arial MT"/>
                <a:cs typeface="Arial MT"/>
              </a:rPr>
              <a:t>ware.</a:t>
            </a:r>
            <a:endParaRPr lang="en-US" sz="1600" dirty="0">
              <a:latin typeface="Arial MT"/>
              <a:cs typeface="Arial MT"/>
            </a:endParaRPr>
          </a:p>
          <a:p>
            <a:pPr marL="12700">
              <a:lnSpc>
                <a:spcPct val="100000"/>
              </a:lnSpc>
              <a:spcBef>
                <a:spcPts val="815"/>
              </a:spcBef>
            </a:pPr>
            <a:r>
              <a:rPr lang="en-US" sz="1600" b="1" u="sng" dirty="0">
                <a:uFill>
                  <a:solidFill>
                    <a:srgbClr val="000000"/>
                  </a:solidFill>
                </a:uFill>
                <a:latin typeface="Arial"/>
                <a:cs typeface="Arial"/>
              </a:rPr>
              <a:t>Network</a:t>
            </a:r>
            <a:r>
              <a:rPr lang="en-US" sz="1600" b="1" u="sng" spc="30" dirty="0">
                <a:uFill>
                  <a:solidFill>
                    <a:srgbClr val="000000"/>
                  </a:solidFill>
                </a:uFill>
                <a:latin typeface="Arial"/>
                <a:cs typeface="Arial"/>
              </a:rPr>
              <a:t> </a:t>
            </a:r>
            <a:r>
              <a:rPr lang="en-US" sz="1600" b="1" u="sng" dirty="0">
                <a:uFill>
                  <a:solidFill>
                    <a:srgbClr val="000000"/>
                  </a:solidFill>
                </a:uFill>
                <a:latin typeface="Arial"/>
                <a:cs typeface="Arial"/>
              </a:rPr>
              <a:t>Modeling</a:t>
            </a:r>
            <a:r>
              <a:rPr lang="en-US" sz="1600" b="1" u="sng" spc="40" dirty="0">
                <a:uFill>
                  <a:solidFill>
                    <a:srgbClr val="000000"/>
                  </a:solidFill>
                </a:uFill>
                <a:latin typeface="Arial"/>
                <a:cs typeface="Arial"/>
              </a:rPr>
              <a:t> </a:t>
            </a:r>
            <a:r>
              <a:rPr lang="en-US" sz="1600" b="1" u="sng" spc="-10" dirty="0">
                <a:uFill>
                  <a:solidFill>
                    <a:srgbClr val="000000"/>
                  </a:solidFill>
                </a:uFill>
                <a:latin typeface="Arial"/>
                <a:cs typeface="Arial"/>
              </a:rPr>
              <a:t>Philosophy:</a:t>
            </a:r>
          </a:p>
          <a:p>
            <a:pPr marL="12700">
              <a:lnSpc>
                <a:spcPct val="100000"/>
              </a:lnSpc>
              <a:spcBef>
                <a:spcPts val="815"/>
              </a:spcBef>
            </a:pPr>
            <a:endParaRPr lang="en-US" sz="100" dirty="0">
              <a:latin typeface="Arial"/>
              <a:cs typeface="Arial"/>
            </a:endParaRPr>
          </a:p>
          <a:p>
            <a:pPr marL="312420" marR="31115" indent="-300355">
              <a:buFont typeface="Wingdings"/>
              <a:buChar char=""/>
              <a:tabLst>
                <a:tab pos="312420" algn="l"/>
              </a:tabLst>
            </a:pPr>
            <a:r>
              <a:rPr lang="en-US" sz="1600" spc="60" dirty="0">
                <a:latin typeface="Arial MT"/>
                <a:cs typeface="Arial MT"/>
              </a:rPr>
              <a:t>Distribution</a:t>
            </a:r>
            <a:r>
              <a:rPr lang="en-US" sz="1600" spc="135" dirty="0">
                <a:latin typeface="Arial MT"/>
                <a:cs typeface="Arial MT"/>
              </a:rPr>
              <a:t> </a:t>
            </a:r>
            <a:r>
              <a:rPr lang="en-US" sz="1600" spc="55" dirty="0">
                <a:latin typeface="Arial MT"/>
                <a:cs typeface="Arial MT"/>
              </a:rPr>
              <a:t>network</a:t>
            </a:r>
            <a:r>
              <a:rPr lang="en-US" sz="1600" spc="145" dirty="0">
                <a:latin typeface="Arial MT"/>
                <a:cs typeface="Arial MT"/>
              </a:rPr>
              <a:t> </a:t>
            </a:r>
            <a:r>
              <a:rPr lang="en-US" sz="1600" spc="50" dirty="0">
                <a:latin typeface="Arial MT"/>
                <a:cs typeface="Arial MT"/>
              </a:rPr>
              <a:t>shall</a:t>
            </a:r>
            <a:r>
              <a:rPr lang="en-US" sz="1600" spc="155" dirty="0">
                <a:latin typeface="Arial MT"/>
                <a:cs typeface="Arial MT"/>
              </a:rPr>
              <a:t> </a:t>
            </a:r>
            <a:r>
              <a:rPr lang="en-US" sz="1600" dirty="0">
                <a:latin typeface="Arial MT"/>
                <a:cs typeface="Arial MT"/>
              </a:rPr>
              <a:t>be</a:t>
            </a:r>
            <a:r>
              <a:rPr lang="en-US" sz="1600" spc="150" dirty="0">
                <a:latin typeface="Arial MT"/>
                <a:cs typeface="Arial MT"/>
              </a:rPr>
              <a:t> </a:t>
            </a:r>
            <a:r>
              <a:rPr lang="en-US" sz="1600" spc="55" dirty="0">
                <a:latin typeface="Arial MT"/>
                <a:cs typeface="Arial MT"/>
              </a:rPr>
              <a:t>designed</a:t>
            </a:r>
            <a:r>
              <a:rPr lang="en-US" sz="1600" spc="150" dirty="0">
                <a:latin typeface="Arial MT"/>
                <a:cs typeface="Arial MT"/>
              </a:rPr>
              <a:t> </a:t>
            </a:r>
            <a:r>
              <a:rPr lang="en-US" sz="1600" spc="50" dirty="0">
                <a:latin typeface="Arial MT"/>
                <a:cs typeface="Arial MT"/>
              </a:rPr>
              <a:t>for</a:t>
            </a:r>
            <a:r>
              <a:rPr lang="en-US" sz="1600" spc="145" dirty="0">
                <a:latin typeface="Arial MT"/>
                <a:cs typeface="Arial MT"/>
              </a:rPr>
              <a:t> </a:t>
            </a:r>
            <a:r>
              <a:rPr lang="en-US" sz="1600" spc="55" dirty="0">
                <a:latin typeface="Arial MT"/>
                <a:cs typeface="Arial MT"/>
              </a:rPr>
              <a:t>each</a:t>
            </a:r>
            <a:r>
              <a:rPr lang="en-US" sz="1600" spc="150" dirty="0">
                <a:latin typeface="Arial MT"/>
                <a:cs typeface="Arial MT"/>
              </a:rPr>
              <a:t> </a:t>
            </a:r>
            <a:r>
              <a:rPr lang="en-US" sz="1600" spc="65" dirty="0">
                <a:latin typeface="Arial MT"/>
                <a:cs typeface="Arial MT"/>
              </a:rPr>
              <a:t>scheme</a:t>
            </a:r>
            <a:r>
              <a:rPr lang="en-US" sz="1600" spc="150" dirty="0">
                <a:latin typeface="Arial MT"/>
                <a:cs typeface="Arial MT"/>
              </a:rPr>
              <a:t> </a:t>
            </a:r>
            <a:r>
              <a:rPr lang="en-US" sz="1600" spc="65" dirty="0">
                <a:latin typeface="Arial MT"/>
                <a:cs typeface="Arial MT"/>
              </a:rPr>
              <a:t>separately</a:t>
            </a:r>
            <a:r>
              <a:rPr lang="en-US" sz="1600" spc="145" dirty="0">
                <a:latin typeface="Arial MT"/>
                <a:cs typeface="Arial MT"/>
              </a:rPr>
              <a:t> </a:t>
            </a:r>
            <a:r>
              <a:rPr lang="en-US" sz="1600" dirty="0">
                <a:latin typeface="Arial MT"/>
                <a:cs typeface="Arial MT"/>
              </a:rPr>
              <a:t>by</a:t>
            </a:r>
            <a:r>
              <a:rPr lang="en-US" sz="1600" spc="145" dirty="0">
                <a:latin typeface="Arial MT"/>
                <a:cs typeface="Arial MT"/>
              </a:rPr>
              <a:t> </a:t>
            </a:r>
            <a:r>
              <a:rPr lang="en-US" sz="1600" spc="65" dirty="0">
                <a:latin typeface="Arial MT"/>
                <a:cs typeface="Arial MT"/>
              </a:rPr>
              <a:t>covering</a:t>
            </a:r>
            <a:r>
              <a:rPr lang="en-US" sz="1600" spc="150" dirty="0">
                <a:latin typeface="Arial MT"/>
                <a:cs typeface="Arial MT"/>
              </a:rPr>
              <a:t> </a:t>
            </a:r>
            <a:r>
              <a:rPr lang="en-US" sz="1600" spc="55" dirty="0">
                <a:latin typeface="Arial MT"/>
                <a:cs typeface="Arial MT"/>
              </a:rPr>
              <a:t>each</a:t>
            </a:r>
            <a:r>
              <a:rPr lang="en-US" sz="1600" spc="150" dirty="0">
                <a:latin typeface="Arial MT"/>
                <a:cs typeface="Arial MT"/>
              </a:rPr>
              <a:t> </a:t>
            </a:r>
            <a:r>
              <a:rPr lang="en-US" sz="1600" spc="50" dirty="0">
                <a:latin typeface="Arial MT"/>
                <a:cs typeface="Arial MT"/>
              </a:rPr>
              <a:t>and</a:t>
            </a:r>
            <a:r>
              <a:rPr lang="en-US" sz="1600" spc="145" dirty="0">
                <a:latin typeface="Arial MT"/>
                <a:cs typeface="Arial MT"/>
              </a:rPr>
              <a:t> </a:t>
            </a:r>
            <a:r>
              <a:rPr lang="en-US" sz="1600" spc="50" dirty="0">
                <a:latin typeface="Arial MT"/>
                <a:cs typeface="Arial MT"/>
              </a:rPr>
              <a:t>every </a:t>
            </a:r>
            <a:r>
              <a:rPr lang="en-US" sz="1600" dirty="0">
                <a:latin typeface="Arial MT"/>
                <a:cs typeface="Arial MT"/>
              </a:rPr>
              <a:t>household,</a:t>
            </a:r>
            <a:r>
              <a:rPr lang="en-US" sz="1600" spc="-75" dirty="0">
                <a:latin typeface="Arial MT"/>
                <a:cs typeface="Arial MT"/>
              </a:rPr>
              <a:t> </a:t>
            </a:r>
            <a:r>
              <a:rPr lang="en-US" sz="1600" dirty="0">
                <a:latin typeface="Arial MT"/>
                <a:cs typeface="Arial MT"/>
              </a:rPr>
              <a:t>commercials</a:t>
            </a:r>
            <a:r>
              <a:rPr lang="en-US" sz="1600" spc="-70" dirty="0">
                <a:latin typeface="Arial MT"/>
                <a:cs typeface="Arial MT"/>
              </a:rPr>
              <a:t> </a:t>
            </a:r>
            <a:r>
              <a:rPr lang="en-US" sz="1600" dirty="0">
                <a:latin typeface="Arial MT"/>
                <a:cs typeface="Arial MT"/>
              </a:rPr>
              <a:t>places,</a:t>
            </a:r>
            <a:r>
              <a:rPr lang="en-US" sz="1600" spc="-70" dirty="0">
                <a:latin typeface="Arial MT"/>
                <a:cs typeface="Arial MT"/>
              </a:rPr>
              <a:t> </a:t>
            </a:r>
            <a:r>
              <a:rPr lang="en-US" sz="1600" dirty="0">
                <a:latin typeface="Arial MT"/>
                <a:cs typeface="Arial MT"/>
              </a:rPr>
              <a:t>educational</a:t>
            </a:r>
            <a:r>
              <a:rPr lang="en-US" sz="1600" spc="-70" dirty="0">
                <a:latin typeface="Arial MT"/>
                <a:cs typeface="Arial MT"/>
              </a:rPr>
              <a:t> </a:t>
            </a:r>
            <a:r>
              <a:rPr lang="en-US" sz="1600" spc="-10" dirty="0">
                <a:latin typeface="Arial MT"/>
                <a:cs typeface="Arial MT"/>
              </a:rPr>
              <a:t>institutions</a:t>
            </a:r>
            <a:r>
              <a:rPr lang="en-US" sz="1600" spc="-70" dirty="0">
                <a:latin typeface="Arial MT"/>
                <a:cs typeface="Arial MT"/>
              </a:rPr>
              <a:t> </a:t>
            </a:r>
            <a:r>
              <a:rPr lang="en-US" sz="1600" dirty="0">
                <a:latin typeface="Arial MT"/>
                <a:cs typeface="Arial MT"/>
              </a:rPr>
              <a:t>and</a:t>
            </a:r>
            <a:r>
              <a:rPr lang="en-US" sz="1600" spc="-75" dirty="0">
                <a:latin typeface="Arial MT"/>
                <a:cs typeface="Arial MT"/>
              </a:rPr>
              <a:t> </a:t>
            </a:r>
            <a:r>
              <a:rPr lang="en-US" sz="1600" dirty="0">
                <a:latin typeface="Arial MT"/>
                <a:cs typeface="Arial MT"/>
              </a:rPr>
              <a:t>government</a:t>
            </a:r>
            <a:r>
              <a:rPr lang="en-US" sz="1600" spc="-70" dirty="0">
                <a:latin typeface="Arial MT"/>
                <a:cs typeface="Arial MT"/>
              </a:rPr>
              <a:t> </a:t>
            </a:r>
            <a:r>
              <a:rPr lang="en-US" sz="1600" spc="-10" dirty="0">
                <a:latin typeface="Arial MT"/>
                <a:cs typeface="Arial MT"/>
              </a:rPr>
              <a:t>offices.</a:t>
            </a:r>
            <a:endParaRPr lang="en-US" sz="1600" dirty="0">
              <a:latin typeface="Arial MT"/>
              <a:cs typeface="Arial MT"/>
            </a:endParaRPr>
          </a:p>
          <a:p>
            <a:pPr marL="312420" marR="31115" indent="-300355">
              <a:lnSpc>
                <a:spcPct val="152300"/>
              </a:lnSpc>
              <a:spcBef>
                <a:spcPts val="15"/>
              </a:spcBef>
              <a:buFont typeface="Wingdings"/>
              <a:buChar char=""/>
              <a:tabLst>
                <a:tab pos="312420" algn="l"/>
              </a:tabLst>
            </a:pPr>
            <a:r>
              <a:rPr lang="en-US" sz="1600" dirty="0">
                <a:latin typeface="Arial MT"/>
                <a:cs typeface="Arial MT"/>
              </a:rPr>
              <a:t>The</a:t>
            </a:r>
            <a:r>
              <a:rPr lang="en-US" sz="1600" spc="145" dirty="0">
                <a:latin typeface="Arial MT"/>
                <a:cs typeface="Arial MT"/>
              </a:rPr>
              <a:t> </a:t>
            </a:r>
            <a:r>
              <a:rPr lang="en-US" sz="1600" dirty="0" err="1">
                <a:latin typeface="Arial MT"/>
                <a:cs typeface="Arial MT"/>
              </a:rPr>
              <a:t>disnet</a:t>
            </a:r>
            <a:r>
              <a:rPr lang="en-US" sz="1600" spc="160" dirty="0">
                <a:latin typeface="Arial MT"/>
                <a:cs typeface="Arial MT"/>
              </a:rPr>
              <a:t> </a:t>
            </a:r>
            <a:r>
              <a:rPr lang="en-US" sz="1600" dirty="0">
                <a:latin typeface="Arial MT"/>
                <a:cs typeface="Arial MT"/>
              </a:rPr>
              <a:t>planning</a:t>
            </a:r>
            <a:r>
              <a:rPr lang="en-US" sz="1600" spc="145" dirty="0">
                <a:latin typeface="Arial MT"/>
                <a:cs typeface="Arial MT"/>
              </a:rPr>
              <a:t> </a:t>
            </a:r>
            <a:r>
              <a:rPr lang="en-US" sz="1600" dirty="0">
                <a:latin typeface="Arial MT"/>
                <a:cs typeface="Arial MT"/>
              </a:rPr>
              <a:t>shall</a:t>
            </a:r>
            <a:r>
              <a:rPr lang="en-US" sz="1600" spc="150" dirty="0">
                <a:latin typeface="Arial MT"/>
                <a:cs typeface="Arial MT"/>
              </a:rPr>
              <a:t> </a:t>
            </a:r>
            <a:r>
              <a:rPr lang="en-US" sz="1600" dirty="0">
                <a:latin typeface="Arial MT"/>
                <a:cs typeface="Arial MT"/>
              </a:rPr>
              <a:t>be</a:t>
            </a:r>
            <a:r>
              <a:rPr lang="en-US" sz="1600" spc="145" dirty="0">
                <a:latin typeface="Arial MT"/>
                <a:cs typeface="Arial MT"/>
              </a:rPr>
              <a:t> </a:t>
            </a:r>
            <a:r>
              <a:rPr lang="en-US" sz="1600" dirty="0">
                <a:latin typeface="Arial MT"/>
                <a:cs typeface="Arial MT"/>
              </a:rPr>
              <a:t>done</a:t>
            </a:r>
            <a:r>
              <a:rPr lang="en-US" sz="1600" spc="170" dirty="0">
                <a:latin typeface="Arial MT"/>
                <a:cs typeface="Arial MT"/>
              </a:rPr>
              <a:t> </a:t>
            </a:r>
            <a:r>
              <a:rPr lang="en-US" sz="1600" dirty="0">
                <a:latin typeface="Arial MT"/>
                <a:cs typeface="Arial MT"/>
              </a:rPr>
              <a:t>such</a:t>
            </a:r>
            <a:r>
              <a:rPr lang="en-US" sz="1600" spc="145" dirty="0">
                <a:latin typeface="Arial MT"/>
                <a:cs typeface="Arial MT"/>
              </a:rPr>
              <a:t> </a:t>
            </a:r>
            <a:r>
              <a:rPr lang="en-US" sz="1600" dirty="0">
                <a:latin typeface="Arial MT"/>
                <a:cs typeface="Arial MT"/>
              </a:rPr>
              <a:t>that</a:t>
            </a:r>
            <a:r>
              <a:rPr lang="en-US" sz="1600" spc="160" dirty="0">
                <a:latin typeface="Arial MT"/>
                <a:cs typeface="Arial MT"/>
              </a:rPr>
              <a:t> </a:t>
            </a:r>
            <a:r>
              <a:rPr lang="en-US" sz="1600" dirty="0">
                <a:latin typeface="Arial MT"/>
                <a:cs typeface="Arial MT"/>
              </a:rPr>
              <a:t>each</a:t>
            </a:r>
            <a:r>
              <a:rPr lang="en-US" sz="1600" spc="150" dirty="0">
                <a:latin typeface="Arial MT"/>
                <a:cs typeface="Arial MT"/>
              </a:rPr>
              <a:t> </a:t>
            </a:r>
            <a:r>
              <a:rPr lang="en-US" sz="1600" dirty="0">
                <a:latin typeface="Arial MT"/>
                <a:cs typeface="Arial MT"/>
              </a:rPr>
              <a:t>household</a:t>
            </a:r>
            <a:r>
              <a:rPr lang="en-US" sz="1600" spc="165" dirty="0">
                <a:latin typeface="Arial MT"/>
                <a:cs typeface="Arial MT"/>
              </a:rPr>
              <a:t> </a:t>
            </a:r>
            <a:r>
              <a:rPr lang="en-US" sz="1600" dirty="0">
                <a:latin typeface="Arial MT"/>
                <a:cs typeface="Arial MT"/>
              </a:rPr>
              <a:t>is</a:t>
            </a:r>
            <a:r>
              <a:rPr lang="en-US" sz="1600" spc="165" dirty="0">
                <a:latin typeface="Arial MT"/>
                <a:cs typeface="Arial MT"/>
              </a:rPr>
              <a:t> </a:t>
            </a:r>
            <a:r>
              <a:rPr lang="en-US" sz="1600" dirty="0">
                <a:latin typeface="Arial MT"/>
                <a:cs typeface="Arial MT"/>
              </a:rPr>
              <a:t>connected</a:t>
            </a:r>
            <a:r>
              <a:rPr lang="en-US" sz="1600" spc="145" dirty="0">
                <a:latin typeface="Arial MT"/>
                <a:cs typeface="Arial MT"/>
              </a:rPr>
              <a:t> </a:t>
            </a:r>
            <a:r>
              <a:rPr lang="en-US" sz="1600" dirty="0">
                <a:latin typeface="Arial MT"/>
                <a:cs typeface="Arial MT"/>
              </a:rPr>
              <a:t>with</a:t>
            </a:r>
            <a:r>
              <a:rPr lang="en-US" sz="1600" spc="150" dirty="0">
                <a:latin typeface="Arial MT"/>
                <a:cs typeface="Arial MT"/>
              </a:rPr>
              <a:t> </a:t>
            </a:r>
            <a:r>
              <a:rPr lang="en-US" sz="1600" dirty="0">
                <a:latin typeface="Arial MT"/>
                <a:cs typeface="Arial MT"/>
              </a:rPr>
              <a:t>the</a:t>
            </a:r>
            <a:r>
              <a:rPr lang="en-US" sz="1600" spc="145" dirty="0">
                <a:latin typeface="Arial MT"/>
                <a:cs typeface="Arial MT"/>
              </a:rPr>
              <a:t> </a:t>
            </a:r>
            <a:r>
              <a:rPr lang="en-US" sz="1600" dirty="0">
                <a:latin typeface="Arial MT"/>
                <a:cs typeface="Arial MT"/>
              </a:rPr>
              <a:t>minimum</a:t>
            </a:r>
            <a:r>
              <a:rPr lang="en-US" sz="1600" spc="155" dirty="0">
                <a:latin typeface="Arial MT"/>
                <a:cs typeface="Arial MT"/>
              </a:rPr>
              <a:t> </a:t>
            </a:r>
            <a:r>
              <a:rPr lang="en-US" sz="1600" spc="-10" dirty="0">
                <a:latin typeface="Arial MT"/>
                <a:cs typeface="Arial MT"/>
              </a:rPr>
              <a:t>network length.</a:t>
            </a:r>
            <a:endParaRPr lang="en-US" sz="1600" dirty="0">
              <a:latin typeface="Arial MT"/>
              <a:cs typeface="Arial MT"/>
            </a:endParaRPr>
          </a:p>
          <a:p>
            <a:pPr marL="312420" marR="30480" indent="-300355">
              <a:lnSpc>
                <a:spcPct val="152900"/>
              </a:lnSpc>
              <a:buFont typeface="Wingdings"/>
              <a:buChar char=""/>
              <a:tabLst>
                <a:tab pos="312420" algn="l"/>
              </a:tabLst>
            </a:pPr>
            <a:r>
              <a:rPr lang="en-US" sz="1600" dirty="0">
                <a:latin typeface="Arial MT"/>
                <a:cs typeface="Arial MT"/>
              </a:rPr>
              <a:t>The</a:t>
            </a:r>
            <a:r>
              <a:rPr lang="en-US" sz="1600" spc="210" dirty="0">
                <a:latin typeface="Arial MT"/>
                <a:cs typeface="Arial MT"/>
              </a:rPr>
              <a:t> </a:t>
            </a:r>
            <a:r>
              <a:rPr lang="en-US" sz="1600" dirty="0">
                <a:latin typeface="Arial MT"/>
                <a:cs typeface="Arial MT"/>
              </a:rPr>
              <a:t>optimization</a:t>
            </a:r>
            <a:r>
              <a:rPr lang="en-US" sz="1600" spc="215" dirty="0">
                <a:latin typeface="Arial MT"/>
                <a:cs typeface="Arial MT"/>
              </a:rPr>
              <a:t> </a:t>
            </a:r>
            <a:r>
              <a:rPr lang="en-US" sz="1600" dirty="0">
                <a:latin typeface="Arial MT"/>
                <a:cs typeface="Arial MT"/>
              </a:rPr>
              <a:t>of</a:t>
            </a:r>
            <a:r>
              <a:rPr lang="en-US" sz="1600" spc="204" dirty="0">
                <a:latin typeface="Arial MT"/>
                <a:cs typeface="Arial MT"/>
              </a:rPr>
              <a:t> </a:t>
            </a:r>
            <a:r>
              <a:rPr lang="en-US" sz="1600" dirty="0">
                <a:latin typeface="Arial MT"/>
                <a:cs typeface="Arial MT"/>
              </a:rPr>
              <a:t>the</a:t>
            </a:r>
            <a:r>
              <a:rPr lang="en-US" sz="1600" spc="215" dirty="0">
                <a:latin typeface="Arial MT"/>
                <a:cs typeface="Arial MT"/>
              </a:rPr>
              <a:t> </a:t>
            </a:r>
            <a:r>
              <a:rPr lang="en-US" sz="1600" dirty="0">
                <a:latin typeface="Arial MT"/>
                <a:cs typeface="Arial MT"/>
              </a:rPr>
              <a:t>diameters</a:t>
            </a:r>
            <a:r>
              <a:rPr lang="en-US" sz="1600" spc="200" dirty="0">
                <a:latin typeface="Arial MT"/>
                <a:cs typeface="Arial MT"/>
              </a:rPr>
              <a:t> </a:t>
            </a:r>
            <a:r>
              <a:rPr lang="en-US" sz="1600" dirty="0">
                <a:latin typeface="Arial MT"/>
                <a:cs typeface="Arial MT"/>
              </a:rPr>
              <a:t>of</a:t>
            </a:r>
            <a:r>
              <a:rPr lang="en-US" sz="1600" spc="190" dirty="0">
                <a:latin typeface="Arial MT"/>
                <a:cs typeface="Arial MT"/>
              </a:rPr>
              <a:t> </a:t>
            </a:r>
            <a:r>
              <a:rPr lang="en-US" sz="1600" dirty="0">
                <a:latin typeface="Arial MT"/>
                <a:cs typeface="Arial MT"/>
              </a:rPr>
              <a:t>the</a:t>
            </a:r>
            <a:r>
              <a:rPr lang="en-US" sz="1600" spc="200" dirty="0">
                <a:latin typeface="Arial MT"/>
                <a:cs typeface="Arial MT"/>
              </a:rPr>
              <a:t> </a:t>
            </a:r>
            <a:r>
              <a:rPr lang="en-US" sz="1600" dirty="0" err="1">
                <a:latin typeface="Arial MT"/>
                <a:cs typeface="Arial MT"/>
              </a:rPr>
              <a:t>disnet</a:t>
            </a:r>
            <a:r>
              <a:rPr lang="en-US" sz="1600" spc="210" dirty="0">
                <a:latin typeface="Arial MT"/>
                <a:cs typeface="Arial MT"/>
              </a:rPr>
              <a:t> </a:t>
            </a:r>
            <a:r>
              <a:rPr lang="en-US" sz="1600" dirty="0">
                <a:latin typeface="Arial MT"/>
                <a:cs typeface="Arial MT"/>
              </a:rPr>
              <a:t>shall</a:t>
            </a:r>
            <a:r>
              <a:rPr lang="en-US" sz="1600" spc="200" dirty="0">
                <a:latin typeface="Arial MT"/>
                <a:cs typeface="Arial MT"/>
              </a:rPr>
              <a:t> </a:t>
            </a:r>
            <a:r>
              <a:rPr lang="en-US" sz="1600" dirty="0">
                <a:latin typeface="Arial MT"/>
                <a:cs typeface="Arial MT"/>
              </a:rPr>
              <a:t>be</a:t>
            </a:r>
            <a:r>
              <a:rPr lang="en-US" sz="1600" spc="200" dirty="0">
                <a:latin typeface="Arial MT"/>
                <a:cs typeface="Arial MT"/>
              </a:rPr>
              <a:t> </a:t>
            </a:r>
            <a:r>
              <a:rPr lang="en-US" sz="1600" dirty="0">
                <a:latin typeface="Arial MT"/>
                <a:cs typeface="Arial MT"/>
              </a:rPr>
              <a:t>achieved</a:t>
            </a:r>
            <a:r>
              <a:rPr lang="en-US" sz="1600" spc="200" dirty="0">
                <a:latin typeface="Arial MT"/>
                <a:cs typeface="Arial MT"/>
              </a:rPr>
              <a:t> </a:t>
            </a:r>
            <a:r>
              <a:rPr lang="en-US" sz="1600" dirty="0">
                <a:latin typeface="Arial MT"/>
                <a:cs typeface="Arial MT"/>
              </a:rPr>
              <a:t>without</a:t>
            </a:r>
            <a:r>
              <a:rPr lang="en-US" sz="1600" spc="204" dirty="0">
                <a:latin typeface="Arial MT"/>
                <a:cs typeface="Arial MT"/>
              </a:rPr>
              <a:t> </a:t>
            </a:r>
            <a:r>
              <a:rPr lang="en-US" sz="1600" dirty="0">
                <a:latin typeface="Arial MT"/>
                <a:cs typeface="Arial MT"/>
              </a:rPr>
              <a:t>compromising</a:t>
            </a:r>
            <a:r>
              <a:rPr lang="en-US" sz="1600" spc="200" dirty="0">
                <a:latin typeface="Arial MT"/>
                <a:cs typeface="Arial MT"/>
              </a:rPr>
              <a:t> </a:t>
            </a:r>
            <a:r>
              <a:rPr lang="en-US" sz="1600" dirty="0">
                <a:latin typeface="Arial MT"/>
                <a:cs typeface="Arial MT"/>
              </a:rPr>
              <a:t>the</a:t>
            </a:r>
            <a:r>
              <a:rPr lang="en-US" sz="1600" spc="200" dirty="0">
                <a:latin typeface="Arial MT"/>
                <a:cs typeface="Arial MT"/>
              </a:rPr>
              <a:t> </a:t>
            </a:r>
            <a:r>
              <a:rPr lang="en-US" sz="1600" spc="-10" dirty="0">
                <a:latin typeface="Arial MT"/>
                <a:cs typeface="Arial MT"/>
              </a:rPr>
              <a:t>terminal </a:t>
            </a:r>
            <a:r>
              <a:rPr lang="en-US" sz="1600" dirty="0">
                <a:latin typeface="Arial MT"/>
                <a:cs typeface="Arial MT"/>
              </a:rPr>
              <a:t>residual</a:t>
            </a:r>
            <a:r>
              <a:rPr lang="en-US" sz="1600" spc="-55" dirty="0">
                <a:latin typeface="Arial MT"/>
                <a:cs typeface="Arial MT"/>
              </a:rPr>
              <a:t> </a:t>
            </a:r>
            <a:r>
              <a:rPr lang="en-US" sz="1600" dirty="0">
                <a:latin typeface="Arial MT"/>
                <a:cs typeface="Arial MT"/>
              </a:rPr>
              <a:t>head</a:t>
            </a:r>
            <a:r>
              <a:rPr lang="en-US" sz="1600" spc="-50" dirty="0">
                <a:latin typeface="Arial MT"/>
                <a:cs typeface="Arial MT"/>
              </a:rPr>
              <a:t> </a:t>
            </a:r>
            <a:r>
              <a:rPr lang="en-US" sz="1600" dirty="0">
                <a:latin typeface="Arial MT"/>
                <a:cs typeface="Arial MT"/>
              </a:rPr>
              <a:t>of</a:t>
            </a:r>
            <a:r>
              <a:rPr lang="en-US" sz="1600" spc="-60" dirty="0">
                <a:latin typeface="Arial MT"/>
                <a:cs typeface="Arial MT"/>
              </a:rPr>
              <a:t> </a:t>
            </a:r>
            <a:r>
              <a:rPr lang="en-US" sz="1600" spc="-25" dirty="0">
                <a:latin typeface="Arial MT"/>
                <a:cs typeface="Arial MT"/>
              </a:rPr>
              <a:t>7m.</a:t>
            </a:r>
            <a:endParaRPr lang="en-US" sz="1600" dirty="0">
              <a:latin typeface="Arial MT"/>
              <a:cs typeface="Arial MT"/>
            </a:endParaRPr>
          </a:p>
          <a:p>
            <a:pPr marL="312420" marR="31750" indent="-300355">
              <a:lnSpc>
                <a:spcPct val="152300"/>
              </a:lnSpc>
              <a:spcBef>
                <a:spcPts val="10"/>
              </a:spcBef>
              <a:buFont typeface="Wingdings"/>
              <a:buChar char=""/>
              <a:tabLst>
                <a:tab pos="312420" algn="l"/>
              </a:tabLst>
            </a:pPr>
            <a:r>
              <a:rPr lang="en-US" sz="1600" dirty="0">
                <a:latin typeface="Arial MT"/>
                <a:cs typeface="Arial MT"/>
              </a:rPr>
              <a:t>Minimum</a:t>
            </a:r>
            <a:r>
              <a:rPr lang="en-US" sz="1600" spc="90" dirty="0">
                <a:latin typeface="Arial MT"/>
                <a:cs typeface="Arial MT"/>
              </a:rPr>
              <a:t> </a:t>
            </a:r>
            <a:r>
              <a:rPr lang="en-US" sz="1600" dirty="0">
                <a:latin typeface="Arial MT"/>
                <a:cs typeface="Arial MT"/>
              </a:rPr>
              <a:t>velocity</a:t>
            </a:r>
            <a:r>
              <a:rPr lang="en-US" sz="1600" spc="114" dirty="0">
                <a:latin typeface="Arial MT"/>
                <a:cs typeface="Arial MT"/>
              </a:rPr>
              <a:t> </a:t>
            </a:r>
            <a:r>
              <a:rPr lang="en-US" sz="1600" dirty="0">
                <a:latin typeface="Arial MT"/>
                <a:cs typeface="Arial MT"/>
              </a:rPr>
              <a:t>in</a:t>
            </a:r>
            <a:r>
              <a:rPr lang="en-US" sz="1600" spc="114" dirty="0">
                <a:latin typeface="Arial MT"/>
                <a:cs typeface="Arial MT"/>
              </a:rPr>
              <a:t> </a:t>
            </a:r>
            <a:r>
              <a:rPr lang="en-US" sz="1600" dirty="0">
                <a:latin typeface="Arial MT"/>
                <a:cs typeface="Arial MT"/>
              </a:rPr>
              <a:t>the</a:t>
            </a:r>
            <a:r>
              <a:rPr lang="en-US" sz="1600" spc="110" dirty="0">
                <a:latin typeface="Arial MT"/>
                <a:cs typeface="Arial MT"/>
              </a:rPr>
              <a:t> </a:t>
            </a:r>
            <a:r>
              <a:rPr lang="en-US" sz="1600" dirty="0" err="1">
                <a:latin typeface="Arial MT"/>
                <a:cs typeface="Arial MT"/>
              </a:rPr>
              <a:t>Disnet</a:t>
            </a:r>
            <a:r>
              <a:rPr lang="en-US" sz="1600" spc="105" dirty="0">
                <a:latin typeface="Arial MT"/>
                <a:cs typeface="Arial MT"/>
              </a:rPr>
              <a:t> </a:t>
            </a:r>
            <a:r>
              <a:rPr lang="en-US" sz="1600" dirty="0">
                <a:latin typeface="Arial MT"/>
                <a:cs typeface="Arial MT"/>
              </a:rPr>
              <a:t>is</a:t>
            </a:r>
            <a:r>
              <a:rPr lang="en-US" sz="1600" spc="120" dirty="0">
                <a:latin typeface="Arial MT"/>
                <a:cs typeface="Arial MT"/>
              </a:rPr>
              <a:t> </a:t>
            </a:r>
            <a:r>
              <a:rPr lang="en-US" sz="1600" dirty="0">
                <a:latin typeface="Arial MT"/>
                <a:cs typeface="Arial MT"/>
              </a:rPr>
              <a:t>adopted</a:t>
            </a:r>
            <a:r>
              <a:rPr lang="en-US" sz="1600" spc="110" dirty="0">
                <a:latin typeface="Arial MT"/>
                <a:cs typeface="Arial MT"/>
              </a:rPr>
              <a:t> </a:t>
            </a:r>
            <a:r>
              <a:rPr lang="en-US" sz="1600" dirty="0">
                <a:latin typeface="Arial MT"/>
                <a:cs typeface="Arial MT"/>
              </a:rPr>
              <a:t>as</a:t>
            </a:r>
            <a:r>
              <a:rPr lang="en-US" sz="1600" spc="120" dirty="0">
                <a:latin typeface="Arial MT"/>
                <a:cs typeface="Arial MT"/>
              </a:rPr>
              <a:t> </a:t>
            </a:r>
            <a:r>
              <a:rPr lang="en-US" sz="1600" dirty="0">
                <a:latin typeface="Arial MT"/>
                <a:cs typeface="Arial MT"/>
              </a:rPr>
              <a:t>0.40m/s.</a:t>
            </a:r>
            <a:r>
              <a:rPr lang="en-US" sz="1600" spc="105" dirty="0">
                <a:latin typeface="Arial MT"/>
                <a:cs typeface="Arial MT"/>
              </a:rPr>
              <a:t> </a:t>
            </a:r>
            <a:r>
              <a:rPr lang="en-US" sz="1600" dirty="0">
                <a:latin typeface="Arial MT"/>
                <a:cs typeface="Arial MT"/>
              </a:rPr>
              <a:t>while</a:t>
            </a:r>
            <a:r>
              <a:rPr lang="en-US" sz="1600" spc="125" dirty="0">
                <a:latin typeface="Arial MT"/>
                <a:cs typeface="Arial MT"/>
              </a:rPr>
              <a:t> </a:t>
            </a:r>
            <a:r>
              <a:rPr lang="en-US" sz="1600" dirty="0">
                <a:latin typeface="Arial MT"/>
                <a:cs typeface="Arial MT"/>
              </a:rPr>
              <a:t>the</a:t>
            </a:r>
            <a:r>
              <a:rPr lang="en-US" sz="1600" spc="125" dirty="0">
                <a:latin typeface="Arial MT"/>
                <a:cs typeface="Arial MT"/>
              </a:rPr>
              <a:t> </a:t>
            </a:r>
            <a:r>
              <a:rPr lang="en-US" sz="1600" dirty="0">
                <a:latin typeface="Arial MT"/>
                <a:cs typeface="Arial MT"/>
              </a:rPr>
              <a:t>maximum</a:t>
            </a:r>
            <a:r>
              <a:rPr lang="en-US" sz="1600" spc="130" dirty="0">
                <a:latin typeface="Arial MT"/>
                <a:cs typeface="Arial MT"/>
              </a:rPr>
              <a:t> </a:t>
            </a:r>
            <a:r>
              <a:rPr lang="en-US" sz="1600" dirty="0">
                <a:latin typeface="Arial MT"/>
                <a:cs typeface="Arial MT"/>
              </a:rPr>
              <a:t>velocity</a:t>
            </a:r>
            <a:r>
              <a:rPr lang="en-US" sz="1600" spc="120" dirty="0">
                <a:latin typeface="Arial MT"/>
                <a:cs typeface="Arial MT"/>
              </a:rPr>
              <a:t> </a:t>
            </a:r>
            <a:r>
              <a:rPr lang="en-US" sz="1600" dirty="0">
                <a:latin typeface="Arial MT"/>
                <a:cs typeface="Arial MT"/>
              </a:rPr>
              <a:t>shall</a:t>
            </a:r>
            <a:r>
              <a:rPr lang="en-US" sz="1600" spc="125" dirty="0">
                <a:latin typeface="Arial MT"/>
                <a:cs typeface="Arial MT"/>
              </a:rPr>
              <a:t> </a:t>
            </a:r>
            <a:r>
              <a:rPr lang="en-US" sz="1600" dirty="0">
                <a:latin typeface="Arial MT"/>
                <a:cs typeface="Arial MT"/>
              </a:rPr>
              <a:t>be</a:t>
            </a:r>
            <a:r>
              <a:rPr lang="en-US" sz="1600" spc="125" dirty="0">
                <a:latin typeface="Arial MT"/>
                <a:cs typeface="Arial MT"/>
              </a:rPr>
              <a:t> </a:t>
            </a:r>
            <a:r>
              <a:rPr lang="en-US" sz="1600" dirty="0">
                <a:latin typeface="Arial MT"/>
                <a:cs typeface="Arial MT"/>
              </a:rPr>
              <a:t>capped</a:t>
            </a:r>
            <a:r>
              <a:rPr lang="en-US" sz="1600" spc="125" dirty="0">
                <a:latin typeface="Arial MT"/>
                <a:cs typeface="Arial MT"/>
              </a:rPr>
              <a:t> </a:t>
            </a:r>
            <a:r>
              <a:rPr lang="en-US" sz="1600" spc="-25" dirty="0">
                <a:latin typeface="Arial MT"/>
                <a:cs typeface="Arial MT"/>
              </a:rPr>
              <a:t>at </a:t>
            </a:r>
            <a:r>
              <a:rPr lang="en-US" sz="1600" spc="-10" dirty="0">
                <a:latin typeface="Arial MT"/>
                <a:cs typeface="Arial MT"/>
              </a:rPr>
              <a:t>1m/s.</a:t>
            </a:r>
            <a:endParaRPr lang="en-US" sz="1600" dirty="0">
              <a:latin typeface="Arial MT"/>
              <a:cs typeface="Arial MT"/>
            </a:endParaRPr>
          </a:p>
          <a:p>
            <a:pPr marL="312420" marR="5080" indent="-300355">
              <a:lnSpc>
                <a:spcPct val="101899"/>
              </a:lnSpc>
              <a:spcBef>
                <a:spcPts val="155"/>
              </a:spcBef>
              <a:buFont typeface="Wingdings"/>
              <a:buChar char=""/>
              <a:tabLst>
                <a:tab pos="312420" algn="l"/>
              </a:tabLst>
            </a:pPr>
            <a:r>
              <a:rPr lang="en-US" sz="1600" dirty="0">
                <a:latin typeface="Arial MT"/>
                <a:cs typeface="Arial MT"/>
              </a:rPr>
              <a:t>The</a:t>
            </a:r>
            <a:r>
              <a:rPr lang="en-US" sz="1600" spc="-55" dirty="0">
                <a:latin typeface="Arial MT"/>
                <a:cs typeface="Arial MT"/>
              </a:rPr>
              <a:t> </a:t>
            </a:r>
            <a:r>
              <a:rPr lang="en-US" sz="1600" dirty="0">
                <a:latin typeface="Arial MT"/>
                <a:cs typeface="Arial MT"/>
              </a:rPr>
              <a:t>head</a:t>
            </a:r>
            <a:r>
              <a:rPr lang="en-US" sz="1600" spc="-50" dirty="0">
                <a:latin typeface="Arial MT"/>
                <a:cs typeface="Arial MT"/>
              </a:rPr>
              <a:t> </a:t>
            </a:r>
            <a:r>
              <a:rPr lang="en-US" sz="1600" dirty="0">
                <a:latin typeface="Arial MT"/>
                <a:cs typeface="Arial MT"/>
              </a:rPr>
              <a:t>loss</a:t>
            </a:r>
            <a:r>
              <a:rPr lang="en-US" sz="1600" spc="-55" dirty="0">
                <a:latin typeface="Arial MT"/>
                <a:cs typeface="Arial MT"/>
              </a:rPr>
              <a:t> </a:t>
            </a:r>
            <a:r>
              <a:rPr lang="en-US" sz="1600" dirty="0">
                <a:latin typeface="Arial MT"/>
                <a:cs typeface="Arial MT"/>
              </a:rPr>
              <a:t>in</a:t>
            </a:r>
            <a:r>
              <a:rPr lang="en-US" sz="1600" spc="-55" dirty="0">
                <a:latin typeface="Arial MT"/>
                <a:cs typeface="Arial MT"/>
              </a:rPr>
              <a:t> </a:t>
            </a:r>
            <a:r>
              <a:rPr lang="en-US" sz="1600" dirty="0">
                <a:latin typeface="Arial MT"/>
                <a:cs typeface="Arial MT"/>
              </a:rPr>
              <a:t>both</a:t>
            </a:r>
            <a:r>
              <a:rPr lang="en-US" sz="1600" spc="-50" dirty="0">
                <a:latin typeface="Arial MT"/>
                <a:cs typeface="Arial MT"/>
              </a:rPr>
              <a:t> </a:t>
            </a:r>
            <a:r>
              <a:rPr lang="en-US" sz="1600" dirty="0" err="1">
                <a:latin typeface="Arial MT"/>
                <a:cs typeface="Arial MT"/>
              </a:rPr>
              <a:t>disnet</a:t>
            </a:r>
            <a:r>
              <a:rPr lang="en-US" sz="1600" spc="-55" dirty="0">
                <a:latin typeface="Arial MT"/>
                <a:cs typeface="Arial MT"/>
              </a:rPr>
              <a:t> </a:t>
            </a:r>
            <a:r>
              <a:rPr lang="en-US" sz="1600" dirty="0">
                <a:latin typeface="Arial MT"/>
                <a:cs typeface="Arial MT"/>
              </a:rPr>
              <a:t>and</a:t>
            </a:r>
            <a:r>
              <a:rPr lang="en-US" sz="1600" spc="-55" dirty="0">
                <a:latin typeface="Arial MT"/>
                <a:cs typeface="Arial MT"/>
              </a:rPr>
              <a:t> </a:t>
            </a:r>
            <a:r>
              <a:rPr lang="en-US" sz="1600" dirty="0">
                <a:latin typeface="Arial MT"/>
                <a:cs typeface="Arial MT"/>
              </a:rPr>
              <a:t>rising</a:t>
            </a:r>
            <a:r>
              <a:rPr lang="en-US" sz="1600" spc="-60" dirty="0">
                <a:latin typeface="Arial MT"/>
                <a:cs typeface="Arial MT"/>
              </a:rPr>
              <a:t> </a:t>
            </a:r>
            <a:r>
              <a:rPr lang="en-US" sz="1600" dirty="0">
                <a:latin typeface="Arial MT"/>
                <a:cs typeface="Arial MT"/>
              </a:rPr>
              <a:t>mains</a:t>
            </a:r>
            <a:r>
              <a:rPr lang="en-US" sz="1600" spc="-45" dirty="0">
                <a:latin typeface="Arial MT"/>
                <a:cs typeface="Arial MT"/>
              </a:rPr>
              <a:t> </a:t>
            </a:r>
            <a:r>
              <a:rPr lang="en-US" sz="1600" dirty="0">
                <a:latin typeface="Arial MT"/>
                <a:cs typeface="Arial MT"/>
              </a:rPr>
              <a:t>shall</a:t>
            </a:r>
            <a:r>
              <a:rPr lang="en-US" sz="1600" spc="-55" dirty="0">
                <a:latin typeface="Arial MT"/>
                <a:cs typeface="Arial MT"/>
              </a:rPr>
              <a:t> </a:t>
            </a:r>
            <a:r>
              <a:rPr lang="en-US" sz="1600" dirty="0">
                <a:latin typeface="Arial MT"/>
                <a:cs typeface="Arial MT"/>
              </a:rPr>
              <a:t>be</a:t>
            </a:r>
            <a:r>
              <a:rPr lang="en-US" sz="1600" spc="345" dirty="0">
                <a:latin typeface="Arial MT"/>
                <a:cs typeface="Arial MT"/>
              </a:rPr>
              <a:t> </a:t>
            </a:r>
            <a:r>
              <a:rPr lang="en-US" sz="1600" dirty="0">
                <a:latin typeface="Arial MT"/>
                <a:cs typeface="Arial MT"/>
              </a:rPr>
              <a:t>calculated</a:t>
            </a:r>
            <a:r>
              <a:rPr lang="en-US" sz="1600" spc="-55" dirty="0">
                <a:latin typeface="Arial MT"/>
                <a:cs typeface="Arial MT"/>
              </a:rPr>
              <a:t> </a:t>
            </a:r>
            <a:r>
              <a:rPr lang="en-US" sz="1600" dirty="0">
                <a:latin typeface="Arial MT"/>
                <a:cs typeface="Arial MT"/>
              </a:rPr>
              <a:t>using</a:t>
            </a:r>
            <a:r>
              <a:rPr lang="en-US" sz="1600" spc="-50" dirty="0">
                <a:latin typeface="Arial MT"/>
                <a:cs typeface="Arial MT"/>
              </a:rPr>
              <a:t> </a:t>
            </a:r>
            <a:r>
              <a:rPr lang="en-US" sz="1600" spc="-10" dirty="0">
                <a:latin typeface="Arial MT"/>
                <a:cs typeface="Arial MT"/>
              </a:rPr>
              <a:t>Hazen-</a:t>
            </a:r>
            <a:r>
              <a:rPr lang="en-US" sz="1600" dirty="0">
                <a:latin typeface="Arial MT"/>
                <a:cs typeface="Arial MT"/>
              </a:rPr>
              <a:t>Williams</a:t>
            </a:r>
            <a:r>
              <a:rPr lang="en-US" sz="1600" spc="-45" dirty="0">
                <a:latin typeface="Arial MT"/>
                <a:cs typeface="Arial MT"/>
              </a:rPr>
              <a:t> </a:t>
            </a:r>
            <a:r>
              <a:rPr lang="en-US" sz="1600" dirty="0">
                <a:latin typeface="Arial MT"/>
                <a:cs typeface="Arial MT"/>
              </a:rPr>
              <a:t>formula</a:t>
            </a:r>
            <a:r>
              <a:rPr lang="en-US" sz="1600" spc="-55" dirty="0">
                <a:latin typeface="Arial MT"/>
                <a:cs typeface="Arial MT"/>
              </a:rPr>
              <a:t> </a:t>
            </a:r>
            <a:r>
              <a:rPr lang="en-US" sz="1600" dirty="0">
                <a:latin typeface="Arial MT"/>
                <a:cs typeface="Arial MT"/>
              </a:rPr>
              <a:t>by</a:t>
            </a:r>
            <a:r>
              <a:rPr lang="en-US" sz="1600" spc="-55" dirty="0">
                <a:latin typeface="Arial MT"/>
                <a:cs typeface="Arial MT"/>
              </a:rPr>
              <a:t> </a:t>
            </a:r>
            <a:r>
              <a:rPr lang="en-US" sz="1600" spc="-10" dirty="0">
                <a:latin typeface="Arial MT"/>
                <a:cs typeface="Arial MT"/>
              </a:rPr>
              <a:t>taking </a:t>
            </a:r>
            <a:r>
              <a:rPr lang="en-US" sz="1600" dirty="0">
                <a:latin typeface="Arial MT"/>
                <a:cs typeface="Arial MT"/>
              </a:rPr>
              <a:t>the</a:t>
            </a:r>
            <a:r>
              <a:rPr lang="en-US" sz="1600" spc="-40" dirty="0">
                <a:latin typeface="Arial MT"/>
                <a:cs typeface="Arial MT"/>
              </a:rPr>
              <a:t> </a:t>
            </a:r>
            <a:r>
              <a:rPr lang="en-US" sz="1600" dirty="0">
                <a:latin typeface="Arial MT"/>
                <a:cs typeface="Arial MT"/>
              </a:rPr>
              <a:t>roughness</a:t>
            </a:r>
            <a:r>
              <a:rPr lang="en-US" sz="1600" spc="-40" dirty="0">
                <a:latin typeface="Arial MT"/>
                <a:cs typeface="Arial MT"/>
              </a:rPr>
              <a:t> </a:t>
            </a:r>
            <a:r>
              <a:rPr lang="en-US" sz="1600" spc="-10" dirty="0">
                <a:latin typeface="Arial MT"/>
                <a:cs typeface="Arial MT"/>
              </a:rPr>
              <a:t>coefficient</a:t>
            </a:r>
            <a:r>
              <a:rPr lang="en-US" sz="1600" spc="-40" dirty="0">
                <a:latin typeface="Arial MT"/>
                <a:cs typeface="Arial MT"/>
              </a:rPr>
              <a:t> </a:t>
            </a:r>
            <a:r>
              <a:rPr lang="en-US" sz="1600" dirty="0">
                <a:latin typeface="Arial MT"/>
                <a:cs typeface="Arial MT"/>
              </a:rPr>
              <a:t>‘C’</a:t>
            </a:r>
            <a:r>
              <a:rPr lang="en-US" sz="1600" spc="-40" dirty="0">
                <a:latin typeface="Arial MT"/>
                <a:cs typeface="Arial MT"/>
              </a:rPr>
              <a:t> </a:t>
            </a:r>
            <a:r>
              <a:rPr lang="en-US" sz="1600" dirty="0">
                <a:latin typeface="Arial MT"/>
                <a:cs typeface="Arial MT"/>
              </a:rPr>
              <a:t>value</a:t>
            </a:r>
            <a:r>
              <a:rPr lang="en-US" sz="1600" spc="-40" dirty="0">
                <a:latin typeface="Arial MT"/>
                <a:cs typeface="Arial MT"/>
              </a:rPr>
              <a:t> </a:t>
            </a:r>
            <a:r>
              <a:rPr lang="en-US" sz="1600" dirty="0">
                <a:latin typeface="Arial MT"/>
                <a:cs typeface="Arial MT"/>
              </a:rPr>
              <a:t>as</a:t>
            </a:r>
            <a:r>
              <a:rPr lang="en-US" sz="1600" spc="-40" dirty="0">
                <a:latin typeface="Arial MT"/>
                <a:cs typeface="Arial MT"/>
              </a:rPr>
              <a:t> </a:t>
            </a:r>
            <a:r>
              <a:rPr lang="en-US" sz="1600" dirty="0">
                <a:latin typeface="Arial MT"/>
                <a:cs typeface="Arial MT"/>
              </a:rPr>
              <a:t>145</a:t>
            </a:r>
            <a:r>
              <a:rPr lang="en-US" sz="1600" spc="-40" dirty="0">
                <a:latin typeface="Arial MT"/>
                <a:cs typeface="Arial MT"/>
              </a:rPr>
              <a:t> </a:t>
            </a:r>
            <a:r>
              <a:rPr lang="en-US" sz="1600" dirty="0">
                <a:latin typeface="Arial MT"/>
                <a:cs typeface="Arial MT"/>
              </a:rPr>
              <a:t>for</a:t>
            </a:r>
            <a:r>
              <a:rPr lang="en-US" sz="1600" spc="-35" dirty="0">
                <a:latin typeface="Arial MT"/>
                <a:cs typeface="Arial MT"/>
              </a:rPr>
              <a:t> </a:t>
            </a:r>
            <a:r>
              <a:rPr lang="en-US" sz="1600" dirty="0">
                <a:latin typeface="Arial MT"/>
                <a:cs typeface="Arial MT"/>
              </a:rPr>
              <a:t>HDPE</a:t>
            </a:r>
            <a:r>
              <a:rPr lang="en-US" sz="1600" spc="-45" dirty="0">
                <a:latin typeface="Arial MT"/>
                <a:cs typeface="Arial MT"/>
              </a:rPr>
              <a:t> </a:t>
            </a:r>
            <a:r>
              <a:rPr lang="en-US" sz="1600" dirty="0">
                <a:latin typeface="Arial MT"/>
                <a:cs typeface="Arial MT"/>
              </a:rPr>
              <a:t>pipes</a:t>
            </a:r>
            <a:r>
              <a:rPr lang="en-US" sz="1600" spc="360" dirty="0">
                <a:latin typeface="Arial MT"/>
                <a:cs typeface="Arial MT"/>
              </a:rPr>
              <a:t> </a:t>
            </a:r>
            <a:r>
              <a:rPr lang="en-US" sz="1600" dirty="0">
                <a:latin typeface="Arial MT"/>
                <a:cs typeface="Arial MT"/>
              </a:rPr>
              <a:t>shall</a:t>
            </a:r>
            <a:r>
              <a:rPr lang="en-US" sz="1600" spc="-50" dirty="0">
                <a:latin typeface="Arial MT"/>
                <a:cs typeface="Arial MT"/>
              </a:rPr>
              <a:t> </a:t>
            </a:r>
            <a:r>
              <a:rPr lang="en-US" sz="1600" dirty="0">
                <a:latin typeface="Arial MT"/>
                <a:cs typeface="Arial MT"/>
              </a:rPr>
              <a:t>be</a:t>
            </a:r>
            <a:r>
              <a:rPr lang="en-US" sz="1600" spc="-40" dirty="0">
                <a:latin typeface="Arial MT"/>
                <a:cs typeface="Arial MT"/>
              </a:rPr>
              <a:t> </a:t>
            </a:r>
            <a:r>
              <a:rPr lang="en-US" sz="1600" dirty="0">
                <a:latin typeface="Arial MT"/>
                <a:cs typeface="Arial MT"/>
              </a:rPr>
              <a:t>140</a:t>
            </a:r>
            <a:r>
              <a:rPr lang="en-US" sz="1600" spc="-40" dirty="0">
                <a:latin typeface="Arial MT"/>
                <a:cs typeface="Arial MT"/>
              </a:rPr>
              <a:t> </a:t>
            </a:r>
            <a:r>
              <a:rPr lang="en-US" sz="1600" dirty="0">
                <a:latin typeface="Arial MT"/>
                <a:cs typeface="Arial MT"/>
              </a:rPr>
              <a:t>for</a:t>
            </a:r>
            <a:r>
              <a:rPr lang="en-US" sz="1600" spc="-35" dirty="0">
                <a:latin typeface="Arial MT"/>
                <a:cs typeface="Arial MT"/>
              </a:rPr>
              <a:t> </a:t>
            </a:r>
            <a:r>
              <a:rPr lang="en-US" sz="1600" dirty="0">
                <a:latin typeface="Arial MT"/>
                <a:cs typeface="Arial MT"/>
              </a:rPr>
              <a:t>DI</a:t>
            </a:r>
            <a:r>
              <a:rPr lang="en-US" sz="1600" spc="-30" dirty="0">
                <a:latin typeface="Arial MT"/>
                <a:cs typeface="Arial MT"/>
              </a:rPr>
              <a:t> </a:t>
            </a:r>
            <a:r>
              <a:rPr lang="en-US" sz="1600" spc="-10" dirty="0">
                <a:latin typeface="Arial MT"/>
                <a:cs typeface="Arial MT"/>
              </a:rPr>
              <a:t>pipes.</a:t>
            </a:r>
            <a:endParaRPr lang="en-US" sz="1600" dirty="0">
              <a:latin typeface="Arial MT"/>
              <a:cs typeface="Arial MT"/>
            </a:endParaRPr>
          </a:p>
          <a:p>
            <a:pPr marL="312420" indent="-299720">
              <a:lnSpc>
                <a:spcPct val="100000"/>
              </a:lnSpc>
              <a:spcBef>
                <a:spcPts val="830"/>
              </a:spcBef>
              <a:buFont typeface="Wingdings"/>
              <a:buChar char=""/>
              <a:tabLst>
                <a:tab pos="312420" algn="l"/>
              </a:tabLst>
            </a:pPr>
            <a:r>
              <a:rPr lang="en-US" sz="1600" dirty="0">
                <a:latin typeface="Arial MT"/>
                <a:cs typeface="Arial MT"/>
              </a:rPr>
              <a:t>Minor</a:t>
            </a:r>
            <a:r>
              <a:rPr lang="en-US" sz="1600" spc="-45" dirty="0">
                <a:latin typeface="Arial MT"/>
                <a:cs typeface="Arial MT"/>
              </a:rPr>
              <a:t> </a:t>
            </a:r>
            <a:r>
              <a:rPr lang="en-US" sz="1600" dirty="0">
                <a:latin typeface="Arial MT"/>
                <a:cs typeface="Arial MT"/>
              </a:rPr>
              <a:t>losses</a:t>
            </a:r>
            <a:r>
              <a:rPr lang="en-US" sz="1600" spc="-50" dirty="0">
                <a:latin typeface="Arial MT"/>
                <a:cs typeface="Arial MT"/>
              </a:rPr>
              <a:t> </a:t>
            </a:r>
            <a:r>
              <a:rPr lang="en-US" sz="1600" dirty="0">
                <a:latin typeface="Arial MT"/>
                <a:cs typeface="Arial MT"/>
              </a:rPr>
              <a:t>due</a:t>
            </a:r>
            <a:r>
              <a:rPr lang="en-US" sz="1600" spc="-45" dirty="0">
                <a:latin typeface="Arial MT"/>
                <a:cs typeface="Arial MT"/>
              </a:rPr>
              <a:t> </a:t>
            </a:r>
            <a:r>
              <a:rPr lang="en-US" sz="1600" dirty="0">
                <a:latin typeface="Arial MT"/>
                <a:cs typeface="Arial MT"/>
              </a:rPr>
              <a:t>to</a:t>
            </a:r>
            <a:r>
              <a:rPr lang="en-US" sz="1600" spc="-45" dirty="0">
                <a:latin typeface="Arial MT"/>
                <a:cs typeface="Arial MT"/>
              </a:rPr>
              <a:t> </a:t>
            </a:r>
            <a:r>
              <a:rPr lang="en-US" sz="1600" dirty="0">
                <a:latin typeface="Arial MT"/>
                <a:cs typeface="Arial MT"/>
              </a:rPr>
              <a:t>bends</a:t>
            </a:r>
            <a:r>
              <a:rPr lang="en-US" sz="1600" spc="-40" dirty="0">
                <a:latin typeface="Arial MT"/>
                <a:cs typeface="Arial MT"/>
              </a:rPr>
              <a:t> </a:t>
            </a:r>
            <a:r>
              <a:rPr lang="en-US" sz="1600" dirty="0">
                <a:latin typeface="Arial MT"/>
                <a:cs typeface="Arial MT"/>
              </a:rPr>
              <a:t>and</a:t>
            </a:r>
            <a:r>
              <a:rPr lang="en-US" sz="1600" spc="-55" dirty="0">
                <a:latin typeface="Arial MT"/>
                <a:cs typeface="Arial MT"/>
              </a:rPr>
              <a:t> </a:t>
            </a:r>
            <a:r>
              <a:rPr lang="en-US" sz="1600" dirty="0">
                <a:latin typeface="Arial MT"/>
                <a:cs typeface="Arial MT"/>
              </a:rPr>
              <a:t>other</a:t>
            </a:r>
            <a:r>
              <a:rPr lang="en-US" sz="1600" spc="-40" dirty="0">
                <a:latin typeface="Arial MT"/>
                <a:cs typeface="Arial MT"/>
              </a:rPr>
              <a:t> </a:t>
            </a:r>
            <a:r>
              <a:rPr lang="en-US" sz="1600" dirty="0">
                <a:latin typeface="Arial MT"/>
                <a:cs typeface="Arial MT"/>
              </a:rPr>
              <a:t>fittings</a:t>
            </a:r>
            <a:r>
              <a:rPr lang="en-US" sz="1600" spc="-50" dirty="0">
                <a:latin typeface="Arial MT"/>
                <a:cs typeface="Arial MT"/>
              </a:rPr>
              <a:t> </a:t>
            </a:r>
            <a:r>
              <a:rPr lang="en-US" sz="1600" dirty="0">
                <a:latin typeface="Arial MT"/>
                <a:cs typeface="Arial MT"/>
              </a:rPr>
              <a:t>shall</a:t>
            </a:r>
            <a:r>
              <a:rPr lang="en-US" sz="1600" spc="-55" dirty="0">
                <a:latin typeface="Arial MT"/>
                <a:cs typeface="Arial MT"/>
              </a:rPr>
              <a:t> </a:t>
            </a:r>
            <a:r>
              <a:rPr lang="en-US" sz="1600" dirty="0">
                <a:latin typeface="Arial MT"/>
                <a:cs typeface="Arial MT"/>
              </a:rPr>
              <a:t>be</a:t>
            </a:r>
            <a:r>
              <a:rPr lang="en-US" sz="1600" spc="-45" dirty="0">
                <a:latin typeface="Arial MT"/>
                <a:cs typeface="Arial MT"/>
              </a:rPr>
              <a:t> </a:t>
            </a:r>
            <a:r>
              <a:rPr lang="en-US" sz="1600" spc="-10" dirty="0">
                <a:latin typeface="Arial MT"/>
                <a:cs typeface="Arial MT"/>
              </a:rPr>
              <a:t>included.</a:t>
            </a:r>
            <a:endParaRPr lang="en-US" sz="1600" dirty="0"/>
          </a:p>
        </p:txBody>
      </p:sp>
    </p:spTree>
    <p:extLst>
      <p:ext uri="{BB962C8B-B14F-4D97-AF65-F5344CB8AC3E}">
        <p14:creationId xmlns:p14="http://schemas.microsoft.com/office/powerpoint/2010/main" val="3426758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357515" fontAlgn="auto">
              <a:spcBef>
                <a:spcPts val="0"/>
              </a:spcBef>
              <a:spcAft>
                <a:spcPts val="0"/>
              </a:spcAft>
              <a:defRPr/>
            </a:pPr>
            <a:r>
              <a:rPr lang="en-US" sz="3600" b="1" dirty="0">
                <a:solidFill>
                  <a:prstClr val="white"/>
                </a:solidFill>
                <a:latin typeface="Franklin Gothic Book" pitchFamily="34" charset="0"/>
                <a:ea typeface="Helvetica Neue UltraLight"/>
              </a:rPr>
              <a:t>Water Supply / Storm Water / Sewerage Projects</a:t>
            </a:r>
          </a:p>
        </p:txBody>
      </p:sp>
      <p:pic>
        <p:nvPicPr>
          <p:cNvPr id="6" name="Picture 1" descr="C:\Users\Reddy\Desktop\ruidpwaterphotos\Alwar - Water Supply - RUIDP.jpg">
            <a:extLst>
              <a:ext uri="{FF2B5EF4-FFF2-40B4-BE49-F238E27FC236}">
                <a16:creationId xmlns:a16="http://schemas.microsoft.com/office/drawing/2014/main" id="{88D7569D-3632-4096-A7F3-CD77E209863F}"/>
              </a:ext>
            </a:extLst>
          </p:cNvPr>
          <p:cNvPicPr>
            <a:picLocks noChangeAspect="1" noChangeArrowheads="1"/>
          </p:cNvPicPr>
          <p:nvPr/>
        </p:nvPicPr>
        <p:blipFill>
          <a:blip r:embed="rId2" cstate="print"/>
          <a:srcRect/>
          <a:stretch>
            <a:fillRect/>
          </a:stretch>
        </p:blipFill>
        <p:spPr bwMode="auto">
          <a:xfrm>
            <a:off x="534924" y="1079500"/>
            <a:ext cx="4813888" cy="411480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7" name="Picture 2">
            <a:extLst>
              <a:ext uri="{FF2B5EF4-FFF2-40B4-BE49-F238E27FC236}">
                <a16:creationId xmlns:a16="http://schemas.microsoft.com/office/drawing/2014/main" id="{3F361BC1-202B-402C-B9C2-FAFB13DF07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23" y="5499100"/>
            <a:ext cx="4918934" cy="3124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D5299A42-D6D9-421C-81D9-FEB7AB84311D}"/>
              </a:ext>
            </a:extLst>
          </p:cNvPr>
          <p:cNvPicPr>
            <a:picLocks noChangeAspect="1" noChangeArrowheads="1"/>
          </p:cNvPicPr>
          <p:nvPr/>
        </p:nvPicPr>
        <p:blipFill>
          <a:blip r:embed="rId4"/>
          <a:srcRect/>
          <a:stretch>
            <a:fillRect/>
          </a:stretch>
        </p:blipFill>
        <p:spPr bwMode="auto">
          <a:xfrm>
            <a:off x="8120856" y="1208485"/>
            <a:ext cx="2743200" cy="2028427"/>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9" name="Picture 6">
            <a:extLst>
              <a:ext uri="{FF2B5EF4-FFF2-40B4-BE49-F238E27FC236}">
                <a16:creationId xmlns:a16="http://schemas.microsoft.com/office/drawing/2014/main" id="{D39137EF-E2E2-4E06-8D21-14810A0C8FB5}"/>
              </a:ext>
            </a:extLst>
          </p:cNvPr>
          <p:cNvPicPr>
            <a:picLocks noChangeAspect="1" noChangeArrowheads="1"/>
          </p:cNvPicPr>
          <p:nvPr/>
        </p:nvPicPr>
        <p:blipFill>
          <a:blip r:embed="rId5"/>
          <a:srcRect/>
          <a:stretch>
            <a:fillRect/>
          </a:stretch>
        </p:blipFill>
        <p:spPr bwMode="auto">
          <a:xfrm>
            <a:off x="11016457" y="1223566"/>
            <a:ext cx="2743199" cy="2013346"/>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0" name="Picture 6">
            <a:extLst>
              <a:ext uri="{FF2B5EF4-FFF2-40B4-BE49-F238E27FC236}">
                <a16:creationId xmlns:a16="http://schemas.microsoft.com/office/drawing/2014/main" id="{70B6CAE2-37E1-40C8-AEE5-78490F98C2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3400" y="5499100"/>
            <a:ext cx="3657600" cy="31242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a:extLst>
              <a:ext uri="{FF2B5EF4-FFF2-40B4-BE49-F238E27FC236}">
                <a16:creationId xmlns:a16="http://schemas.microsoft.com/office/drawing/2014/main" id="{75849A44-CB30-485C-8BB8-6480A39778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6400" y="5486400"/>
            <a:ext cx="4681537" cy="31369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a:extLst>
              <a:ext uri="{FF2B5EF4-FFF2-40B4-BE49-F238E27FC236}">
                <a16:creationId xmlns:a16="http://schemas.microsoft.com/office/drawing/2014/main" id="{745161DE-4FF2-42DB-84F9-13D0E4832D34}"/>
              </a:ext>
            </a:extLst>
          </p:cNvPr>
          <p:cNvPicPr>
            <a:picLocks noChangeAspect="1" noChangeArrowheads="1"/>
          </p:cNvPicPr>
          <p:nvPr/>
        </p:nvPicPr>
        <p:blipFill>
          <a:blip r:embed="rId8"/>
          <a:srcRect/>
          <a:stretch>
            <a:fillRect/>
          </a:stretch>
        </p:blipFill>
        <p:spPr bwMode="auto">
          <a:xfrm>
            <a:off x="5995929" y="1256505"/>
            <a:ext cx="1181100" cy="1219201"/>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3" name="Picture 4">
            <a:extLst>
              <a:ext uri="{FF2B5EF4-FFF2-40B4-BE49-F238E27FC236}">
                <a16:creationId xmlns:a16="http://schemas.microsoft.com/office/drawing/2014/main" id="{650AEE31-33CE-4D20-9C2F-E7A7C051DAE2}"/>
              </a:ext>
            </a:extLst>
          </p:cNvPr>
          <p:cNvPicPr>
            <a:picLocks noChangeAspect="1" noChangeArrowheads="1"/>
          </p:cNvPicPr>
          <p:nvPr/>
        </p:nvPicPr>
        <p:blipFill>
          <a:blip r:embed="rId9"/>
          <a:srcRect/>
          <a:stretch>
            <a:fillRect/>
          </a:stretch>
        </p:blipFill>
        <p:spPr bwMode="auto">
          <a:xfrm>
            <a:off x="5995929" y="2463006"/>
            <a:ext cx="1181100" cy="1347787"/>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4" name="Picture 8">
            <a:extLst>
              <a:ext uri="{FF2B5EF4-FFF2-40B4-BE49-F238E27FC236}">
                <a16:creationId xmlns:a16="http://schemas.microsoft.com/office/drawing/2014/main" id="{6C9ACA83-CC3D-4870-88DE-3D37436066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4088" y="3960812"/>
            <a:ext cx="1142942" cy="13223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a:extLst>
              <a:ext uri="{FF2B5EF4-FFF2-40B4-BE49-F238E27FC236}">
                <a16:creationId xmlns:a16="http://schemas.microsoft.com/office/drawing/2014/main" id="{CE0B6DC3-2DD8-4F11-A15B-08A9B9C9C2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53400" y="3352800"/>
            <a:ext cx="5791200" cy="20447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713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4191000"/>
            <a:ext cx="8763000" cy="3742906"/>
          </a:xfrm>
          <a:prstGeom prst="rect">
            <a:avLst/>
          </a:prstGeom>
          <a:noFill/>
          <a:ln w="9525">
            <a:noFill/>
            <a:miter lim="800000"/>
          </a:ln>
        </p:spPr>
        <p:txBody>
          <a:bodyPr wrap="square" lIns="122261" tIns="61130" rIns="122261" bIns="61130">
            <a:spAutoFit/>
          </a:bodyPr>
          <a:lstStyle/>
          <a:p>
            <a:r>
              <a:rPr lang="en-US" sz="1680" b="1" dirty="0"/>
              <a:t>Regd. Office: </a:t>
            </a:r>
          </a:p>
          <a:p>
            <a:r>
              <a:rPr lang="en-US" sz="1680" dirty="0"/>
              <a:t>A-201, Upsahra lane, Shree Arham Bluz, C D Barfiwala Cross Lane, Andheri (W) , Mumbai - 400058.</a:t>
            </a:r>
          </a:p>
          <a:p>
            <a:r>
              <a:rPr lang="en-US" sz="1680" dirty="0"/>
              <a:t>Tel : 022- 44545653; 98858 09317 Email : </a:t>
            </a:r>
            <a:r>
              <a:rPr lang="en-US" sz="1680" dirty="0">
                <a:solidFill>
                  <a:schemeClr val="tx1">
                    <a:lumMod val="95000"/>
                    <a:lumOff val="5000"/>
                  </a:schemeClr>
                </a:solidFill>
                <a:hlinkClick r:id="rId2">
                  <a:extLst>
                    <a:ext uri="{A12FA001-AC4F-418D-AE19-62706E023703}">
                      <ahyp:hlinkClr xmlns:ahyp="http://schemas.microsoft.com/office/drawing/2018/hyperlinkcolor" val="tx"/>
                    </a:ext>
                  </a:extLst>
                </a:hlinkClick>
              </a:rPr>
              <a:t>bd@transwat.com</a:t>
            </a:r>
            <a:r>
              <a:rPr lang="en-US" sz="1680" dirty="0">
                <a:solidFill>
                  <a:schemeClr val="tx1">
                    <a:lumMod val="95000"/>
                    <a:lumOff val="5000"/>
                  </a:schemeClr>
                </a:solidFill>
              </a:rPr>
              <a:t> ;   </a:t>
            </a:r>
            <a:r>
              <a:rPr lang="en-US" sz="1680" dirty="0">
                <a:solidFill>
                  <a:schemeClr val="tx1">
                    <a:lumMod val="95000"/>
                    <a:lumOff val="5000"/>
                  </a:schemeClr>
                </a:solidFill>
                <a:hlinkClick r:id="rId3">
                  <a:extLst>
                    <a:ext uri="{A12FA001-AC4F-418D-AE19-62706E023703}">
                      <ahyp:hlinkClr xmlns:ahyp="http://schemas.microsoft.com/office/drawing/2018/hyperlinkcolor" val="tx"/>
                    </a:ext>
                  </a:extLst>
                </a:hlinkClick>
              </a:rPr>
              <a:t>www.transwat.com</a:t>
            </a:r>
            <a:r>
              <a:rPr lang="en-US" sz="1680" dirty="0">
                <a:solidFill>
                  <a:schemeClr val="tx1">
                    <a:lumMod val="95000"/>
                    <a:lumOff val="5000"/>
                  </a:schemeClr>
                </a:solidFill>
              </a:rPr>
              <a:t> </a:t>
            </a:r>
          </a:p>
          <a:p>
            <a:endParaRPr lang="en-US" sz="1680" dirty="0"/>
          </a:p>
          <a:p>
            <a:r>
              <a:rPr lang="en-US" sz="1680" b="1" dirty="0"/>
              <a:t>Corp. Office</a:t>
            </a:r>
            <a:r>
              <a:rPr lang="en-US" sz="1680" dirty="0"/>
              <a:t>: </a:t>
            </a:r>
          </a:p>
          <a:p>
            <a:r>
              <a:rPr lang="en-US" sz="1680" dirty="0"/>
              <a:t># 8-2-686/K/1&amp;2,  C-3,  2nd Floor,  ‘</a:t>
            </a:r>
            <a:r>
              <a:rPr lang="en-US" sz="1680" dirty="0" err="1"/>
              <a:t>Kimtee</a:t>
            </a:r>
            <a:r>
              <a:rPr lang="en-US" sz="1680" dirty="0"/>
              <a:t>   Square’, Road No: 12, </a:t>
            </a:r>
          </a:p>
          <a:p>
            <a:r>
              <a:rPr lang="en-US" sz="1680" dirty="0"/>
              <a:t> Banjara Hills, Hyderabad – 500 034</a:t>
            </a:r>
          </a:p>
          <a:p>
            <a:r>
              <a:rPr lang="en-US" sz="1680" dirty="0"/>
              <a:t>Phone : +91 40 23320233;   +91 98854 74414;   </a:t>
            </a:r>
          </a:p>
          <a:p>
            <a:r>
              <a:rPr lang="en-US" sz="1680" dirty="0"/>
              <a:t>Email :  </a:t>
            </a:r>
            <a:r>
              <a:rPr lang="en-US" sz="1680" dirty="0">
                <a:solidFill>
                  <a:schemeClr val="tx1">
                    <a:lumMod val="95000"/>
                    <a:lumOff val="5000"/>
                  </a:schemeClr>
                </a:solidFill>
                <a:hlinkClick r:id="rId4">
                  <a:extLst>
                    <a:ext uri="{A12FA001-AC4F-418D-AE19-62706E023703}">
                      <ahyp:hlinkClr xmlns:ahyp="http://schemas.microsoft.com/office/drawing/2018/hyperlinkcolor" val="tx"/>
                    </a:ext>
                  </a:extLst>
                </a:hlinkClick>
              </a:rPr>
              <a:t>bd@transwat.com</a:t>
            </a:r>
            <a:r>
              <a:rPr lang="en-US" sz="1680" dirty="0">
                <a:solidFill>
                  <a:schemeClr val="tx1">
                    <a:lumMod val="95000"/>
                    <a:lumOff val="5000"/>
                  </a:schemeClr>
                </a:solidFill>
              </a:rPr>
              <a:t> </a:t>
            </a:r>
            <a:r>
              <a:rPr lang="en-US" sz="1680" dirty="0"/>
              <a:t>;  </a:t>
            </a:r>
            <a:r>
              <a:rPr lang="en-US" sz="1680" dirty="0">
                <a:solidFill>
                  <a:schemeClr val="tx1">
                    <a:lumMod val="95000"/>
                    <a:lumOff val="5000"/>
                  </a:schemeClr>
                </a:solidFill>
              </a:rPr>
              <a:t>reddy</a:t>
            </a:r>
            <a:r>
              <a:rPr lang="en-US" sz="1680" dirty="0">
                <a:solidFill>
                  <a:schemeClr val="tx1">
                    <a:lumMod val="95000"/>
                    <a:lumOff val="5000"/>
                  </a:schemeClr>
                </a:solidFill>
                <a:hlinkClick r:id="rId5">
                  <a:extLst>
                    <a:ext uri="{A12FA001-AC4F-418D-AE19-62706E023703}">
                      <ahyp:hlinkClr xmlns:ahyp="http://schemas.microsoft.com/office/drawing/2018/hyperlinkcolor" val="tx"/>
                    </a:ext>
                  </a:extLst>
                </a:hlinkClick>
              </a:rPr>
              <a:t>@transwat.com</a:t>
            </a:r>
            <a:endParaRPr lang="en-US" sz="1680" dirty="0">
              <a:solidFill>
                <a:schemeClr val="tx1">
                  <a:lumMod val="95000"/>
                  <a:lumOff val="5000"/>
                </a:schemeClr>
              </a:solidFill>
            </a:endParaRPr>
          </a:p>
          <a:p>
            <a:endParaRPr lang="en-US" sz="1680" dirty="0"/>
          </a:p>
          <a:p>
            <a:r>
              <a:rPr lang="en-US" sz="1680" b="1" dirty="0"/>
              <a:t>Regional Office:</a:t>
            </a:r>
          </a:p>
          <a:p>
            <a:r>
              <a:rPr lang="en-US" sz="1680" dirty="0"/>
              <a:t>House no. 226 , Block No 3, Subhash Nagar, </a:t>
            </a:r>
          </a:p>
          <a:p>
            <a:r>
              <a:rPr lang="en-US" sz="1680" dirty="0"/>
              <a:t>New Delhi 110027Mobile : +91 92121 48400 / +91- 9885 74414</a:t>
            </a:r>
          </a:p>
        </p:txBody>
      </p:sp>
      <p:sp>
        <p:nvSpPr>
          <p:cNvPr id="6" name="Rectangle 5"/>
          <p:cNvSpPr/>
          <p:nvPr/>
        </p:nvSpPr>
        <p:spPr>
          <a:xfrm>
            <a:off x="2209800" y="3200400"/>
            <a:ext cx="10149840" cy="1269578"/>
          </a:xfrm>
          <a:prstGeom prst="rect">
            <a:avLst/>
          </a:prstGeom>
        </p:spPr>
        <p:txBody>
          <a:bodyPr wrap="square">
            <a:spAutoFit/>
          </a:bodyPr>
          <a:lstStyle/>
          <a:p>
            <a:pPr algn="ctr" defTabSz="1221868">
              <a:defRPr/>
            </a:pPr>
            <a:r>
              <a:rPr lang="en-US" b="1" dirty="0">
                <a:solidFill>
                  <a:schemeClr val="accent1"/>
                </a:solidFill>
                <a:latin typeface="Georgia" panose="02040502050405020303" pitchFamily="18" charset="0"/>
              </a:rPr>
              <a:t>TRANSWAT TECHNO-ENGINEERING SERVICES LTD</a:t>
            </a:r>
          </a:p>
          <a:p>
            <a:pPr algn="ctr" defTabSz="1221868">
              <a:defRPr/>
            </a:pPr>
            <a:r>
              <a:rPr lang="en-US" sz="2250" b="1" dirty="0">
                <a:solidFill>
                  <a:schemeClr val="accent1"/>
                </a:solidFill>
                <a:latin typeface="Georgia" panose="02040502050405020303" pitchFamily="18" charset="0"/>
              </a:rPr>
              <a:t>(Formerly WADIA TECHNO-ENGINEERING SERVICES LTD)</a:t>
            </a:r>
          </a:p>
          <a:p>
            <a:pPr algn="ctr" defTabSz="1221868">
              <a:defRPr/>
            </a:pPr>
            <a:endParaRPr lang="en-US" b="1" dirty="0">
              <a:solidFill>
                <a:srgbClr val="0070C0"/>
              </a:solidFill>
              <a:latin typeface="Georgia" panose="02040502050405020303" pitchFamily="18" charset="0"/>
            </a:endParaRPr>
          </a:p>
        </p:txBody>
      </p:sp>
      <p:sp>
        <p:nvSpPr>
          <p:cNvPr id="7" name="TextBox 6"/>
          <p:cNvSpPr txBox="1"/>
          <p:nvPr/>
        </p:nvSpPr>
        <p:spPr>
          <a:xfrm>
            <a:off x="152400" y="533400"/>
            <a:ext cx="11151108" cy="2599396"/>
          </a:xfrm>
          <a:prstGeom prst="rect">
            <a:avLst/>
          </a:prstGeom>
          <a:noFill/>
        </p:spPr>
        <p:txBody>
          <a:bodyPr wrap="square" lIns="122267" tIns="61134" rIns="122267" bIns="61134" rtlCol="0">
            <a:spAutoFit/>
          </a:bodyPr>
          <a:lstStyle/>
          <a:p>
            <a:pPr algn="ctr"/>
            <a:endParaRPr lang="en-US" sz="2400" b="1" dirty="0">
              <a:solidFill>
                <a:srgbClr val="FF0000"/>
              </a:solidFill>
              <a:latin typeface="Engravers MT" panose="02090707080505020304" pitchFamily="18" charset="0"/>
            </a:endParaRPr>
          </a:p>
          <a:p>
            <a:pPr>
              <a:lnSpc>
                <a:spcPct val="125000"/>
              </a:lnSpc>
            </a:pPr>
            <a:r>
              <a:rPr lang="en-US" sz="2400" b="1" dirty="0">
                <a:latin typeface="Lucida Sans" panose="020B0602030504020204" pitchFamily="34" charset="0"/>
              </a:rPr>
              <a:t>M Sridhar Reddy : +91 98858 09317 (Director)</a:t>
            </a:r>
          </a:p>
          <a:p>
            <a:pPr>
              <a:lnSpc>
                <a:spcPct val="125000"/>
              </a:lnSpc>
            </a:pPr>
            <a:r>
              <a:rPr lang="en-US" sz="2400" b="1" dirty="0">
                <a:latin typeface="Lucida Sans" panose="020B0602030504020204" pitchFamily="34" charset="0"/>
              </a:rPr>
              <a:t>Email : </a:t>
            </a:r>
            <a:r>
              <a:rPr lang="en-US" sz="2400" b="1" dirty="0">
                <a:solidFill>
                  <a:schemeClr val="tx1">
                    <a:lumMod val="95000"/>
                    <a:lumOff val="5000"/>
                  </a:schemeClr>
                </a:solidFill>
                <a:latin typeface="Lucida Sans" panose="020B0602030504020204" pitchFamily="34" charset="0"/>
                <a:hlinkClick r:id="rId6">
                  <a:extLst>
                    <a:ext uri="{A12FA001-AC4F-418D-AE19-62706E023703}">
                      <ahyp:hlinkClr xmlns:ahyp="http://schemas.microsoft.com/office/drawing/2018/hyperlinkcolor" val="tx"/>
                    </a:ext>
                  </a:extLst>
                </a:hlinkClick>
              </a:rPr>
              <a:t>reddy@transwat.com</a:t>
            </a:r>
            <a:r>
              <a:rPr lang="en-US" sz="2400" b="1" dirty="0">
                <a:solidFill>
                  <a:schemeClr val="tx1">
                    <a:lumMod val="95000"/>
                    <a:lumOff val="5000"/>
                  </a:schemeClr>
                </a:solidFill>
                <a:latin typeface="Lucida Sans" panose="020B0602030504020204" pitchFamily="34" charset="0"/>
              </a:rPr>
              <a:t>  </a:t>
            </a:r>
          </a:p>
          <a:p>
            <a:pPr>
              <a:lnSpc>
                <a:spcPct val="125000"/>
              </a:lnSpc>
            </a:pPr>
            <a:r>
              <a:rPr lang="en-US" sz="2400" b="1" dirty="0">
                <a:latin typeface="Lucida Sans" panose="020B0602030504020204" pitchFamily="34" charset="0"/>
              </a:rPr>
              <a:t>H Charles Sunny : + 91 9000 347 257 (Business Head)</a:t>
            </a:r>
          </a:p>
          <a:p>
            <a:pPr>
              <a:lnSpc>
                <a:spcPct val="125000"/>
              </a:lnSpc>
            </a:pPr>
            <a:r>
              <a:rPr lang="en-US" sz="2400" b="1" dirty="0">
                <a:latin typeface="Lucida Sans" panose="020B0602030504020204" pitchFamily="34" charset="0"/>
              </a:rPr>
              <a:t>Email:</a:t>
            </a:r>
            <a:r>
              <a:rPr lang="en-US" sz="2400" b="1" dirty="0">
                <a:solidFill>
                  <a:srgbClr val="0000FF"/>
                </a:solidFill>
                <a:latin typeface="Lucida Sans" panose="020B0602030504020204" pitchFamily="34" charset="0"/>
              </a:rPr>
              <a:t> </a:t>
            </a:r>
            <a:r>
              <a:rPr lang="en-US" sz="2400" b="1" u="sng" dirty="0">
                <a:solidFill>
                  <a:schemeClr val="tx1">
                    <a:lumMod val="95000"/>
                    <a:lumOff val="5000"/>
                  </a:schemeClr>
                </a:solidFill>
                <a:latin typeface="Lucida Sans" panose="020B0602030504020204" pitchFamily="34" charset="0"/>
              </a:rPr>
              <a:t>bd</a:t>
            </a:r>
            <a:r>
              <a:rPr lang="en-US" sz="2400" b="1" dirty="0">
                <a:solidFill>
                  <a:schemeClr val="tx1">
                    <a:lumMod val="95000"/>
                    <a:lumOff val="5000"/>
                  </a:schemeClr>
                </a:solidFill>
                <a:latin typeface="Lucida Sans" panose="020B0602030504020204" pitchFamily="34" charset="0"/>
                <a:hlinkClick r:id="rId7">
                  <a:extLst>
                    <a:ext uri="{A12FA001-AC4F-418D-AE19-62706E023703}">
                      <ahyp:hlinkClr xmlns:ahyp="http://schemas.microsoft.com/office/drawing/2018/hyperlinkcolor" val="tx"/>
                    </a:ext>
                  </a:extLst>
                </a:hlinkClick>
              </a:rPr>
              <a:t>@transwat.com</a:t>
            </a:r>
            <a:r>
              <a:rPr lang="en-US" sz="2400" b="1" dirty="0">
                <a:solidFill>
                  <a:schemeClr val="tx1">
                    <a:lumMod val="95000"/>
                    <a:lumOff val="5000"/>
                  </a:schemeClr>
                </a:solidFill>
                <a:latin typeface="Lucida Sans" panose="020B0602030504020204" pitchFamily="34" charset="0"/>
              </a:rPr>
              <a:t> </a:t>
            </a:r>
            <a:r>
              <a:rPr lang="en-US" sz="2400" b="1" dirty="0">
                <a:latin typeface="Lucida Sans" panose="020B0602030504020204" pitchFamily="34" charset="0"/>
              </a:rPr>
              <a:t>	</a:t>
            </a:r>
          </a:p>
          <a:p>
            <a:pPr algn="ctr">
              <a:lnSpc>
                <a:spcPct val="125000"/>
              </a:lnSpc>
            </a:pPr>
            <a:endParaRPr lang="en-US" sz="540" b="1" i="1" dirty="0"/>
          </a:p>
          <a:p>
            <a:pPr algn="r">
              <a:lnSpc>
                <a:spcPct val="125000"/>
              </a:lnSpc>
            </a:pPr>
            <a:r>
              <a:rPr lang="en-US" sz="900" i="1" dirty="0"/>
              <a:t> </a:t>
            </a:r>
            <a:endParaRPr lang="en-US" sz="3240" b="1" i="1" dirty="0">
              <a:solidFill>
                <a:srgbClr val="0070C0"/>
              </a:solidFill>
            </a:endParaRPr>
          </a:p>
        </p:txBody>
      </p:sp>
      <p:pic>
        <p:nvPicPr>
          <p:cNvPr id="3" name="Picture 2">
            <a:extLst>
              <a:ext uri="{FF2B5EF4-FFF2-40B4-BE49-F238E27FC236}">
                <a16:creationId xmlns:a16="http://schemas.microsoft.com/office/drawing/2014/main" id="{D79FC285-FFA0-4965-B414-EAC0290157FF}"/>
              </a:ext>
            </a:extLst>
          </p:cNvPr>
          <p:cNvPicPr>
            <a:picLocks noChangeAspect="1"/>
          </p:cNvPicPr>
          <p:nvPr/>
        </p:nvPicPr>
        <p:blipFill>
          <a:blip r:embed="rId8"/>
          <a:stretch>
            <a:fillRect/>
          </a:stretch>
        </p:blipFill>
        <p:spPr>
          <a:xfrm>
            <a:off x="9982200" y="4724400"/>
            <a:ext cx="4316908" cy="4025564"/>
          </a:xfrm>
          <a:prstGeom prst="rect">
            <a:avLst/>
          </a:prstGeom>
        </p:spPr>
      </p:pic>
      <p:sp>
        <p:nvSpPr>
          <p:cNvPr id="14" name="Rectangle 13">
            <a:extLst>
              <a:ext uri="{FF2B5EF4-FFF2-40B4-BE49-F238E27FC236}">
                <a16:creationId xmlns:a16="http://schemas.microsoft.com/office/drawing/2014/main" id="{8C71B01B-D53F-4D2F-B7FF-97C722491EB7}"/>
              </a:ext>
            </a:extLst>
          </p:cNvPr>
          <p:cNvSpPr/>
          <p:nvPr/>
        </p:nvSpPr>
        <p:spPr>
          <a:xfrm>
            <a:off x="0" y="8894763"/>
            <a:ext cx="14630400" cy="249237"/>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15" name="TextBox 14">
            <a:extLst>
              <a:ext uri="{FF2B5EF4-FFF2-40B4-BE49-F238E27FC236}">
                <a16:creationId xmlns:a16="http://schemas.microsoft.com/office/drawing/2014/main" id="{3A176D3B-5C72-4DDC-960A-54BD83CC5AC7}"/>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16" name="Rectangle 15">
            <a:extLst>
              <a:ext uri="{FF2B5EF4-FFF2-40B4-BE49-F238E27FC236}">
                <a16:creationId xmlns:a16="http://schemas.microsoft.com/office/drawing/2014/main" id="{EA55458B-A308-4133-B767-46D8EC212EB4}"/>
              </a:ext>
            </a:extLst>
          </p:cNvPr>
          <p:cNvSpPr/>
          <p:nvPr/>
        </p:nvSpPr>
        <p:spPr>
          <a:xfrm>
            <a:off x="-3464" y="-18333"/>
            <a:ext cx="14644257" cy="910791"/>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algn="ctr"/>
            <a:r>
              <a:rPr lang="en-US" sz="2800" b="1" dirty="0">
                <a:solidFill>
                  <a:srgbClr val="FF0000"/>
                </a:solidFill>
                <a:latin typeface="Engravers MT" panose="02090707080505020304" pitchFamily="18" charset="0"/>
              </a:rPr>
              <a:t>FOR ENQUIRIES, PLEASE CONTACT</a:t>
            </a:r>
            <a:endParaRPr lang="en-US" sz="2800" b="1" dirty="0">
              <a:latin typeface="Engravers MT" panose="02090707080505020304" pitchFamily="18" charset="0"/>
            </a:endParaRPr>
          </a:p>
          <a:p>
            <a:pPr>
              <a:lnSpc>
                <a:spcPts val="2488"/>
              </a:lnSpc>
            </a:pPr>
            <a:endParaRPr lang="en-US" sz="1800" i="1" dirty="0">
              <a:solidFill>
                <a:schemeClr val="bg1"/>
              </a:solidFill>
              <a:latin typeface="Helvetica Neue Light"/>
              <a:ea typeface="Helvetica Neue Light"/>
              <a:cs typeface="Helvetica Neue Light"/>
            </a:endParaRPr>
          </a:p>
        </p:txBody>
      </p:sp>
    </p:spTree>
    <p:extLst>
      <p:ext uri="{BB962C8B-B14F-4D97-AF65-F5344CB8AC3E}">
        <p14:creationId xmlns:p14="http://schemas.microsoft.com/office/powerpoint/2010/main" val="1156711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EF8475-90BE-43EA-8AAA-D8283E1A974D}"/>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BF1A010E-5FBD-4B61-B339-E70E936F4AF0}"/>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836234B2-5756-4482-A7F7-FC9E3AED2766}"/>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lvl="0" defTabSz="1270635">
              <a:lnSpc>
                <a:spcPct val="110000"/>
              </a:lnSpc>
            </a:pPr>
            <a:r>
              <a:rPr kumimoji="1" lang="en-US" sz="3600" b="1" dirty="0">
                <a:solidFill>
                  <a:schemeClr val="bg1"/>
                </a:solidFill>
                <a:latin typeface="Franklin Gothic Book" pitchFamily="34" charset="0"/>
                <a:sym typeface="+mn-ea"/>
              </a:rPr>
              <a:t>Methodology</a:t>
            </a:r>
          </a:p>
          <a:p>
            <a:pPr>
              <a:lnSpc>
                <a:spcPts val="2488"/>
              </a:lnSpc>
            </a:pPr>
            <a:endParaRPr lang="en-US" sz="1800" i="1" dirty="0">
              <a:solidFill>
                <a:schemeClr val="bg1"/>
              </a:solidFill>
              <a:latin typeface="Helvetica Neue Light"/>
              <a:ea typeface="Helvetica Neue Light"/>
              <a:cs typeface="Helvetica Neue Light"/>
            </a:endParaRPr>
          </a:p>
        </p:txBody>
      </p:sp>
      <p:pic>
        <p:nvPicPr>
          <p:cNvPr id="7" name="Picture 6" descr="A blue and white document with text&#10;&#10;Description automatically generated">
            <a:extLst>
              <a:ext uri="{FF2B5EF4-FFF2-40B4-BE49-F238E27FC236}">
                <a16:creationId xmlns:a16="http://schemas.microsoft.com/office/drawing/2014/main" id="{32C4C829-04C4-4026-A2CB-280C6F967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46" y="762000"/>
            <a:ext cx="7719646" cy="8077200"/>
          </a:xfrm>
          <a:prstGeom prst="rect">
            <a:avLst/>
          </a:prstGeom>
        </p:spPr>
      </p:pic>
      <p:pic>
        <p:nvPicPr>
          <p:cNvPr id="15" name="Picture 4" descr="Related image">
            <a:extLst>
              <a:ext uri="{FF2B5EF4-FFF2-40B4-BE49-F238E27FC236}">
                <a16:creationId xmlns:a16="http://schemas.microsoft.com/office/drawing/2014/main" id="{3CCE5874-7651-4D7D-B8B3-4694B74EA68F}"/>
              </a:ext>
            </a:extLst>
          </p:cNvPr>
          <p:cNvPicPr>
            <a:picLocks noChangeArrowheads="1"/>
          </p:cNvPicPr>
          <p:nvPr/>
        </p:nvPicPr>
        <p:blipFill>
          <a:blip r:embed="rId3" cstate="print">
            <a:extLst>
              <a:ext uri="{28A0092B-C50C-407E-A947-70E740481C1C}">
                <a14:useLocalDpi xmlns:a14="http://schemas.microsoft.com/office/drawing/2010/main" val="0"/>
              </a:ext>
            </a:extLst>
          </a:blip>
          <a:srcRect t="17312" r="5211"/>
          <a:stretch>
            <a:fillRect/>
          </a:stretch>
        </p:blipFill>
        <p:spPr bwMode="auto">
          <a:xfrm>
            <a:off x="9677400" y="1219200"/>
            <a:ext cx="2057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
            <a:extLst>
              <a:ext uri="{FF2B5EF4-FFF2-40B4-BE49-F238E27FC236}">
                <a16:creationId xmlns:a16="http://schemas.microsoft.com/office/drawing/2014/main" id="{AFF97173-FC72-41D7-A8F0-5284E3788D5D}"/>
              </a:ext>
            </a:extLst>
          </p:cNvPr>
          <p:cNvPicPr>
            <a:picLocks noChangeArrowheads="1"/>
          </p:cNvPicPr>
          <p:nvPr/>
        </p:nvPicPr>
        <p:blipFill>
          <a:blip r:embed="rId4" cstate="print"/>
          <a:srcRect/>
          <a:stretch>
            <a:fillRect/>
          </a:stretch>
        </p:blipFill>
        <p:spPr bwMode="auto">
          <a:xfrm>
            <a:off x="7315200" y="4876800"/>
            <a:ext cx="2133600" cy="1447800"/>
          </a:xfrm>
          <a:prstGeom prst="rect">
            <a:avLst/>
          </a:prstGeom>
          <a:noFill/>
          <a:ln>
            <a:noFill/>
          </a:ln>
        </p:spPr>
      </p:pic>
      <p:pic>
        <p:nvPicPr>
          <p:cNvPr id="35" name="Picture 3">
            <a:extLst>
              <a:ext uri="{FF2B5EF4-FFF2-40B4-BE49-F238E27FC236}">
                <a16:creationId xmlns:a16="http://schemas.microsoft.com/office/drawing/2014/main" id="{C366B4AC-F986-48C5-B366-923690BC3D69}"/>
              </a:ext>
            </a:extLst>
          </p:cNvPr>
          <p:cNvPicPr>
            <a:picLocks noChangeArrowheads="1"/>
          </p:cNvPicPr>
          <p:nvPr/>
        </p:nvPicPr>
        <p:blipFill>
          <a:blip r:embed="rId5" cstate="print"/>
          <a:srcRect/>
          <a:stretch>
            <a:fillRect/>
          </a:stretch>
        </p:blipFill>
        <p:spPr bwMode="auto">
          <a:xfrm>
            <a:off x="7315200" y="6781800"/>
            <a:ext cx="2133600" cy="1676400"/>
          </a:xfrm>
          <a:prstGeom prst="rect">
            <a:avLst/>
          </a:prstGeom>
          <a:ln w="38100" cap="sq">
            <a:noFill/>
            <a:prstDash val="solid"/>
            <a:miter lim="800000"/>
            <a:headEnd/>
            <a:tailEnd/>
          </a:ln>
          <a:effectLst/>
        </p:spPr>
      </p:pic>
      <p:pic>
        <p:nvPicPr>
          <p:cNvPr id="36" name="Picture 35" descr="19">
            <a:extLst>
              <a:ext uri="{FF2B5EF4-FFF2-40B4-BE49-F238E27FC236}">
                <a16:creationId xmlns:a16="http://schemas.microsoft.com/office/drawing/2014/main" id="{10E292BA-AFA2-4719-A529-D7C654FB6595}"/>
              </a:ext>
            </a:extLst>
          </p:cNvPr>
          <p:cNvPicPr/>
          <p:nvPr/>
        </p:nvPicPr>
        <p:blipFill>
          <a:blip r:embed="rId6" cstate="print"/>
          <a:srcRect t="5539" b="3264"/>
          <a:stretch>
            <a:fillRect/>
          </a:stretch>
        </p:blipFill>
        <p:spPr bwMode="auto">
          <a:xfrm>
            <a:off x="12039600" y="6781800"/>
            <a:ext cx="2133600" cy="1676400"/>
          </a:xfrm>
          <a:prstGeom prst="rect">
            <a:avLst/>
          </a:prstGeom>
          <a:noFill/>
          <a:ln>
            <a:noFill/>
          </a:ln>
        </p:spPr>
      </p:pic>
      <p:pic>
        <p:nvPicPr>
          <p:cNvPr id="37" name="Picture 16" descr="G_12X8_3COP">
            <a:extLst>
              <a:ext uri="{FF2B5EF4-FFF2-40B4-BE49-F238E27FC236}">
                <a16:creationId xmlns:a16="http://schemas.microsoft.com/office/drawing/2014/main" id="{5B0ED265-AA5B-4187-82D5-F84659C87B38}"/>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039600" y="1295400"/>
            <a:ext cx="2057400" cy="1219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4" name="Content Placeholder 49" descr="IMG_0034">
            <a:extLst>
              <a:ext uri="{FF2B5EF4-FFF2-40B4-BE49-F238E27FC236}">
                <a16:creationId xmlns:a16="http://schemas.microsoft.com/office/drawing/2014/main" id="{C662F580-FF53-4992-8668-BAF8E1A69E38}"/>
              </a:ext>
            </a:extLst>
          </p:cNvPr>
          <p:cNvPicPr preferRelativeResize="0">
            <a:picLocks/>
          </p:cNvPicPr>
          <p:nvPr/>
        </p:nvPicPr>
        <p:blipFill>
          <a:blip r:embed="rId8" cstate="print"/>
          <a:srcRect/>
          <a:stretch>
            <a:fillRect/>
          </a:stretch>
        </p:blipFill>
        <p:spPr bwMode="auto">
          <a:xfrm>
            <a:off x="7391400" y="1143000"/>
            <a:ext cx="1981200" cy="1295400"/>
          </a:xfrm>
          <a:prstGeom prst="rect">
            <a:avLst/>
          </a:prstGeom>
          <a:noFill/>
          <a:ln>
            <a:solidFill>
              <a:schemeClr val="tx1"/>
            </a:solidFill>
          </a:ln>
        </p:spPr>
      </p:pic>
      <p:pic>
        <p:nvPicPr>
          <p:cNvPr id="28" name="Picture 2" descr="Picture 039">
            <a:extLst>
              <a:ext uri="{FF2B5EF4-FFF2-40B4-BE49-F238E27FC236}">
                <a16:creationId xmlns:a16="http://schemas.microsoft.com/office/drawing/2014/main" id="{0CF50368-CB7C-4941-8FB7-CE5F07C7B0D1}"/>
              </a:ext>
            </a:extLst>
          </p:cNvPr>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77400" y="6781800"/>
            <a:ext cx="2133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4" descr="\\Mms\scan\Mahi\Annual Reports\P26\Annual Report Photos\Professor Visit\IMG_0019.JPG">
            <a:extLst>
              <a:ext uri="{FF2B5EF4-FFF2-40B4-BE49-F238E27FC236}">
                <a16:creationId xmlns:a16="http://schemas.microsoft.com/office/drawing/2014/main" id="{7461B2E4-EFBB-41FA-AE37-87662128DBC3}"/>
              </a:ext>
            </a:extLst>
          </p:cNvPr>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115800" y="2971800"/>
            <a:ext cx="19812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2105EEF1-B55C-4BE5-9FBA-F173398BA075}"/>
              </a:ext>
            </a:extLst>
          </p:cNvPr>
          <p:cNvPicPr>
            <a:picLocks/>
          </p:cNvPicPr>
          <p:nvPr/>
        </p:nvPicPr>
        <p:blipFill>
          <a:blip r:embed="rId11"/>
          <a:stretch>
            <a:fillRect/>
          </a:stretch>
        </p:blipFill>
        <p:spPr>
          <a:xfrm>
            <a:off x="9677400" y="4876800"/>
            <a:ext cx="2133600" cy="1524000"/>
          </a:xfrm>
          <a:prstGeom prst="rect">
            <a:avLst/>
          </a:prstGeom>
        </p:spPr>
      </p:pic>
      <p:pic>
        <p:nvPicPr>
          <p:cNvPr id="21" name="Picture 20">
            <a:extLst>
              <a:ext uri="{FF2B5EF4-FFF2-40B4-BE49-F238E27FC236}">
                <a16:creationId xmlns:a16="http://schemas.microsoft.com/office/drawing/2014/main" id="{373F0B1A-CF54-4A80-80A6-651A727B4862}"/>
              </a:ext>
            </a:extLst>
          </p:cNvPr>
          <p:cNvPicPr>
            <a:picLocks/>
          </p:cNvPicPr>
          <p:nvPr/>
        </p:nvPicPr>
        <p:blipFill>
          <a:blip r:embed="rId12"/>
          <a:stretch>
            <a:fillRect/>
          </a:stretch>
        </p:blipFill>
        <p:spPr>
          <a:xfrm>
            <a:off x="7315200" y="2895600"/>
            <a:ext cx="2086708" cy="1524000"/>
          </a:xfrm>
          <a:prstGeom prst="rect">
            <a:avLst/>
          </a:prstGeom>
          <a:ln>
            <a:noFill/>
          </a:ln>
        </p:spPr>
      </p:pic>
      <p:pic>
        <p:nvPicPr>
          <p:cNvPr id="22" name="Picture 21" descr="C:\Documents and Settings\user\Desktop\New Folder\DSCF4491.JPG">
            <a:extLst>
              <a:ext uri="{FF2B5EF4-FFF2-40B4-BE49-F238E27FC236}">
                <a16:creationId xmlns:a16="http://schemas.microsoft.com/office/drawing/2014/main" id="{B1266466-06CD-4F3A-A9E7-DB1B8614FADF}"/>
              </a:ext>
            </a:extLst>
          </p:cNvPr>
          <p:cNvPicPr>
            <a:picLocks noChangeArrowheads="1"/>
          </p:cNvPicPr>
          <p:nvPr/>
        </p:nvPicPr>
        <p:blipFill>
          <a:blip r:embed="rId13" cstate="print"/>
          <a:srcRect/>
          <a:stretch>
            <a:fillRect/>
          </a:stretch>
        </p:blipFill>
        <p:spPr bwMode="auto">
          <a:xfrm>
            <a:off x="12115800" y="4876800"/>
            <a:ext cx="1981200" cy="1524000"/>
          </a:xfrm>
          <a:prstGeom prst="rect">
            <a:avLst/>
          </a:prstGeom>
          <a:noFill/>
          <a:ln w="9525">
            <a:noFill/>
            <a:miter lim="800000"/>
            <a:headEnd/>
            <a:tailEnd/>
          </a:ln>
        </p:spPr>
      </p:pic>
      <p:pic>
        <p:nvPicPr>
          <p:cNvPr id="20" name="Picture 26" descr="100_1023">
            <a:extLst>
              <a:ext uri="{FF2B5EF4-FFF2-40B4-BE49-F238E27FC236}">
                <a16:creationId xmlns:a16="http://schemas.microsoft.com/office/drawing/2014/main" id="{89D199F6-9CFE-43E8-93E4-C59988DEBFB8}"/>
              </a:ext>
            </a:extLst>
          </p:cNvPr>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77400" y="2895600"/>
            <a:ext cx="2133600" cy="157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214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lvl="0" defTabSz="1270635">
              <a:lnSpc>
                <a:spcPct val="110000"/>
              </a:lnSpc>
            </a:pPr>
            <a:r>
              <a:rPr kumimoji="1" lang="en-US" sz="3600" b="1" dirty="0">
                <a:solidFill>
                  <a:schemeClr val="bg1"/>
                </a:solidFill>
                <a:latin typeface="Franklin Gothic Book" pitchFamily="34" charset="0"/>
                <a:sym typeface="+mn-ea"/>
              </a:rPr>
              <a:t>Key Advantages </a:t>
            </a:r>
          </a:p>
          <a:p>
            <a:pPr>
              <a:lnSpc>
                <a:spcPts val="2488"/>
              </a:lnSpc>
            </a:pPr>
            <a:endParaRPr lang="en-US" sz="1800" i="1" dirty="0">
              <a:solidFill>
                <a:schemeClr val="bg1"/>
              </a:solidFill>
              <a:latin typeface="Helvetica Neue Light"/>
              <a:ea typeface="Helvetica Neue Light"/>
              <a:cs typeface="Helvetica Neue Light"/>
            </a:endParaRPr>
          </a:p>
        </p:txBody>
      </p:sp>
      <p:sp>
        <p:nvSpPr>
          <p:cNvPr id="5" name="TextBox 4">
            <a:extLst>
              <a:ext uri="{FF2B5EF4-FFF2-40B4-BE49-F238E27FC236}">
                <a16:creationId xmlns:a16="http://schemas.microsoft.com/office/drawing/2014/main" id="{0A96F20A-BA22-4506-8FBD-AFA2CB2209F5}"/>
              </a:ext>
            </a:extLst>
          </p:cNvPr>
          <p:cNvSpPr txBox="1"/>
          <p:nvPr/>
        </p:nvSpPr>
        <p:spPr>
          <a:xfrm>
            <a:off x="152400" y="1066800"/>
            <a:ext cx="9753600" cy="7171194"/>
          </a:xfrm>
          <a:prstGeom prst="rect">
            <a:avLst/>
          </a:prstGeom>
          <a:noFill/>
        </p:spPr>
        <p:txBody>
          <a:bodyPr wrap="square" rtlCol="0">
            <a:spAutoFit/>
          </a:bodyPr>
          <a:lstStyle/>
          <a:p>
            <a:r>
              <a:rPr lang="en-IN" sz="2000" b="1" dirty="0"/>
              <a:t>🌟 Sector-Specific Expertise</a:t>
            </a:r>
          </a:p>
          <a:p>
            <a:pPr>
              <a:buFont typeface="Arial" panose="020B0604020202020204" pitchFamily="34" charset="0"/>
              <a:buChar char="•"/>
            </a:pPr>
            <a:r>
              <a:rPr lang="en-IN" sz="2000" dirty="0"/>
              <a:t>Deep understanding of hospitality &amp; entertainment project dynamics</a:t>
            </a:r>
          </a:p>
          <a:p>
            <a:pPr>
              <a:buFont typeface="Arial" panose="020B0604020202020204" pitchFamily="34" charset="0"/>
              <a:buChar char="•"/>
            </a:pPr>
            <a:r>
              <a:rPr lang="en-IN" sz="2000" dirty="0"/>
              <a:t>Proven experience across luxury hotels, resorts, multiplexes, and leisure zones</a:t>
            </a:r>
          </a:p>
          <a:p>
            <a:endParaRPr lang="en-IN" sz="2000" dirty="0"/>
          </a:p>
          <a:p>
            <a:r>
              <a:rPr lang="en-IN" sz="2000" b="1" dirty="0"/>
              <a:t>📈 Time Optimization &amp; Cost Control</a:t>
            </a:r>
          </a:p>
          <a:p>
            <a:pPr>
              <a:buFont typeface="Arial" panose="020B0604020202020204" pitchFamily="34" charset="0"/>
              <a:buChar char="•"/>
            </a:pPr>
            <a:r>
              <a:rPr lang="en-IN" sz="2000" dirty="0"/>
              <a:t>Realistic planning, fast-track execution, and cost-saving interventions</a:t>
            </a:r>
          </a:p>
          <a:p>
            <a:pPr>
              <a:buFont typeface="Arial" panose="020B0604020202020204" pitchFamily="34" charset="0"/>
              <a:buChar char="•"/>
            </a:pPr>
            <a:r>
              <a:rPr lang="en-IN" sz="2000" dirty="0"/>
              <a:t>Minimized delays through proactive monitoring and agile adjustments</a:t>
            </a:r>
          </a:p>
          <a:p>
            <a:endParaRPr lang="en-IN" sz="2000" dirty="0"/>
          </a:p>
          <a:p>
            <a:r>
              <a:rPr lang="en-IN" sz="2000" b="1" dirty="0"/>
              <a:t>🧩 Seamless Coordination</a:t>
            </a:r>
          </a:p>
          <a:p>
            <a:pPr>
              <a:buFont typeface="Arial" panose="020B0604020202020204" pitchFamily="34" charset="0"/>
              <a:buChar char="•"/>
            </a:pPr>
            <a:r>
              <a:rPr lang="en-IN" sz="2000" dirty="0"/>
              <a:t>One-stop interface for client, architect, contractors &amp; vendors</a:t>
            </a:r>
          </a:p>
          <a:p>
            <a:pPr>
              <a:buFont typeface="Arial" panose="020B0604020202020204" pitchFamily="34" charset="0"/>
              <a:buChar char="•"/>
            </a:pPr>
            <a:r>
              <a:rPr lang="en-IN" sz="2000" dirty="0"/>
              <a:t>Effective management of multi-stakeholder inputs and approvals</a:t>
            </a:r>
          </a:p>
          <a:p>
            <a:endParaRPr lang="en-IN" sz="2000" dirty="0"/>
          </a:p>
          <a:p>
            <a:r>
              <a:rPr lang="en-IN" sz="2000" b="1" dirty="0"/>
              <a:t>🛡️ Quality Assurance &amp; Risk Mitigation</a:t>
            </a:r>
          </a:p>
          <a:p>
            <a:pPr>
              <a:buFont typeface="Arial" panose="020B0604020202020204" pitchFamily="34" charset="0"/>
              <a:buChar char="•"/>
            </a:pPr>
            <a:r>
              <a:rPr lang="en-IN" sz="2000" dirty="0"/>
              <a:t>Robust QA/QC protocols and periodic audits</a:t>
            </a:r>
          </a:p>
          <a:p>
            <a:pPr>
              <a:buFont typeface="Arial" panose="020B0604020202020204" pitchFamily="34" charset="0"/>
              <a:buChar char="•"/>
            </a:pPr>
            <a:r>
              <a:rPr lang="en-IN" sz="2000" dirty="0"/>
              <a:t>Early detection of risks and structured mitigation strategies</a:t>
            </a:r>
          </a:p>
          <a:p>
            <a:endParaRPr lang="en-IN" sz="2000" dirty="0"/>
          </a:p>
          <a:p>
            <a:r>
              <a:rPr lang="en-IN" sz="2000" b="1" dirty="0"/>
              <a:t>🔍 Transparent Reporting &amp; Control</a:t>
            </a:r>
          </a:p>
          <a:p>
            <a:pPr>
              <a:buFont typeface="Arial" panose="020B0604020202020204" pitchFamily="34" charset="0"/>
              <a:buChar char="•"/>
            </a:pPr>
            <a:r>
              <a:rPr lang="en-IN" sz="2000" dirty="0"/>
              <a:t>Real-time dashboards, MIS reports &amp; escalation protocols</a:t>
            </a:r>
          </a:p>
          <a:p>
            <a:pPr>
              <a:buFont typeface="Arial" panose="020B0604020202020204" pitchFamily="34" charset="0"/>
              <a:buChar char="•"/>
            </a:pPr>
            <a:r>
              <a:rPr lang="en-IN" sz="2000" dirty="0"/>
              <a:t>Full visibility into progress, bottlenecks, costs &amp; timelines</a:t>
            </a:r>
          </a:p>
          <a:p>
            <a:endParaRPr lang="en-IN" sz="2000" dirty="0"/>
          </a:p>
          <a:p>
            <a:r>
              <a:rPr lang="en-IN" sz="2000" b="1" dirty="0"/>
              <a:t>🚀 Operational Readiness Support</a:t>
            </a:r>
          </a:p>
          <a:p>
            <a:pPr>
              <a:buFont typeface="Arial" panose="020B0604020202020204" pitchFamily="34" charset="0"/>
              <a:buChar char="•"/>
            </a:pPr>
            <a:r>
              <a:rPr lang="en-IN" sz="2000" dirty="0"/>
              <a:t>Handover, licensing, pre-opening coordination, and facility readiness</a:t>
            </a:r>
          </a:p>
          <a:p>
            <a:pPr>
              <a:buFont typeface="Arial" panose="020B0604020202020204" pitchFamily="34" charset="0"/>
              <a:buChar char="•"/>
            </a:pPr>
            <a:r>
              <a:rPr lang="en-IN" sz="2000" dirty="0"/>
              <a:t>Support in branding, interiors, and guest experience enhancement</a:t>
            </a:r>
          </a:p>
        </p:txBody>
      </p:sp>
      <p:pic>
        <p:nvPicPr>
          <p:cNvPr id="6" name="Picture 5">
            <a:extLst>
              <a:ext uri="{FF2B5EF4-FFF2-40B4-BE49-F238E27FC236}">
                <a16:creationId xmlns:a16="http://schemas.microsoft.com/office/drawing/2014/main" id="{55A826AB-0039-4DF2-BD54-DAA83B3AB3CE}"/>
              </a:ext>
            </a:extLst>
          </p:cNvPr>
          <p:cNvPicPr>
            <a:picLocks noChangeAspect="1"/>
          </p:cNvPicPr>
          <p:nvPr/>
        </p:nvPicPr>
        <p:blipFill>
          <a:blip r:embed="rId2"/>
          <a:stretch>
            <a:fillRect/>
          </a:stretch>
        </p:blipFill>
        <p:spPr>
          <a:xfrm>
            <a:off x="8534400" y="4343400"/>
            <a:ext cx="5791200" cy="4315012"/>
          </a:xfrm>
          <a:prstGeom prst="rect">
            <a:avLst/>
          </a:prstGeom>
        </p:spPr>
      </p:pic>
      <p:pic>
        <p:nvPicPr>
          <p:cNvPr id="9" name="Picture 8">
            <a:extLst>
              <a:ext uri="{FF2B5EF4-FFF2-40B4-BE49-F238E27FC236}">
                <a16:creationId xmlns:a16="http://schemas.microsoft.com/office/drawing/2014/main" id="{057739C9-3813-4204-A2FE-B2FE4BB8B388}"/>
              </a:ext>
            </a:extLst>
          </p:cNvPr>
          <p:cNvPicPr>
            <a:picLocks noChangeAspect="1"/>
          </p:cNvPicPr>
          <p:nvPr/>
        </p:nvPicPr>
        <p:blipFill>
          <a:blip r:embed="rId3"/>
          <a:stretch>
            <a:fillRect/>
          </a:stretch>
        </p:blipFill>
        <p:spPr>
          <a:xfrm>
            <a:off x="9677400" y="914400"/>
            <a:ext cx="3809999" cy="2514600"/>
          </a:xfrm>
          <a:prstGeom prst="rect">
            <a:avLst/>
          </a:prstGeom>
        </p:spPr>
      </p:pic>
    </p:spTree>
    <p:extLst>
      <p:ext uri="{BB962C8B-B14F-4D97-AF65-F5344CB8AC3E}">
        <p14:creationId xmlns:p14="http://schemas.microsoft.com/office/powerpoint/2010/main" val="4136050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nSpc>
                <a:spcPts val="2488"/>
              </a:lnSpc>
            </a:pPr>
            <a:endParaRPr lang="en-US" sz="2800" b="1" dirty="0"/>
          </a:p>
          <a:p>
            <a:pPr defTabSz="1357012" fontAlgn="auto">
              <a:spcBef>
                <a:spcPts val="0"/>
              </a:spcBef>
              <a:spcAft>
                <a:spcPts val="0"/>
              </a:spcAft>
              <a:defRPr/>
            </a:pPr>
            <a:r>
              <a:rPr lang="en-US" sz="3200" b="1" dirty="0">
                <a:solidFill>
                  <a:prstClr val="white"/>
                </a:solidFill>
                <a:latin typeface="Franklin Gothic Book"/>
                <a:ea typeface="Helvetica Neue UltraLight"/>
                <a:cs typeface="+mn-cs"/>
              </a:rPr>
              <a:t>ABOUT TRANSWAT TECHNO-ENGINEERING SERVICES LTD </a:t>
            </a:r>
            <a:endParaRPr lang="en-US" sz="2400" b="1" dirty="0">
              <a:solidFill>
                <a:prstClr val="white"/>
              </a:solidFill>
              <a:latin typeface="Franklin Gothic Book"/>
              <a:ea typeface="Helvetica Neue UltraLight"/>
              <a:cs typeface="+mn-cs"/>
            </a:endParaRPr>
          </a:p>
          <a:p>
            <a:pPr>
              <a:lnSpc>
                <a:spcPts val="2488"/>
              </a:lnSpc>
            </a:pPr>
            <a:endParaRPr lang="en-US" sz="1800" i="1" dirty="0">
              <a:solidFill>
                <a:schemeClr val="bg1"/>
              </a:solidFill>
              <a:latin typeface="Helvetica Neue Light"/>
              <a:ea typeface="Helvetica Neue Light"/>
              <a:cs typeface="Helvetica Neue Light"/>
            </a:endParaRPr>
          </a:p>
        </p:txBody>
      </p:sp>
      <p:sp>
        <p:nvSpPr>
          <p:cNvPr id="8" name="Rectangle 7">
            <a:extLst>
              <a:ext uri="{FF2B5EF4-FFF2-40B4-BE49-F238E27FC236}">
                <a16:creationId xmlns:a16="http://schemas.microsoft.com/office/drawing/2014/main" id="{AED658BD-9F9B-49A9-A422-240184247091}"/>
              </a:ext>
            </a:extLst>
          </p:cNvPr>
          <p:cNvSpPr/>
          <p:nvPr/>
        </p:nvSpPr>
        <p:spPr>
          <a:xfrm>
            <a:off x="-88899" y="1295400"/>
            <a:ext cx="12039599" cy="7085582"/>
          </a:xfrm>
          <a:prstGeom prst="rect">
            <a:avLst/>
          </a:prstGeom>
        </p:spPr>
        <p:txBody>
          <a:bodyPr wrap="square" lIns="135690" tIns="67844" rIns="135690" bIns="67844">
            <a:spAutoFit/>
          </a:bodyPr>
          <a:lstStyle/>
          <a:p>
            <a:pPr marL="507433" algn="just" defTabSz="1357012" fontAlgn="auto">
              <a:lnSpc>
                <a:spcPct val="150000"/>
              </a:lnSpc>
              <a:spcBef>
                <a:spcPts val="1200"/>
              </a:spcBef>
              <a:spcAft>
                <a:spcPts val="0"/>
              </a:spcAft>
              <a:defRPr/>
            </a:pPr>
            <a:r>
              <a:rPr lang="en-US" sz="1600" b="1" dirty="0" err="1">
                <a:solidFill>
                  <a:prstClr val="black"/>
                </a:solidFill>
              </a:rPr>
              <a:t>Wadia</a:t>
            </a:r>
            <a:r>
              <a:rPr lang="en-US" sz="1600" b="1" dirty="0">
                <a:solidFill>
                  <a:prstClr val="black"/>
                </a:solidFill>
              </a:rPr>
              <a:t> Techno Engineering Services Limited, (WTE), est. 1960, </a:t>
            </a:r>
            <a:r>
              <a:rPr lang="en-US" sz="1500" b="1" dirty="0">
                <a:solidFill>
                  <a:prstClr val="black"/>
                </a:solidFill>
              </a:rPr>
              <a:t>Mumbai, has Completed consultancy for various projects on Pan India, in varied sectors, viz., Transportation, Water, Buildings, Urban Engineering, Urban Development, Industrial, Logistics, Smart Cities Projects etc, spreading </a:t>
            </a:r>
            <a:r>
              <a:rPr lang="en-US" sz="1400" b="1" dirty="0">
                <a:solidFill>
                  <a:prstClr val="black"/>
                </a:solidFill>
              </a:rPr>
              <a:t>in several States such as Gujarat, Maharashtra, Rajasthan, Uttar Pradesh, Haryana, Punjab, Andhra Pradesh, Telangana, Karnataka, </a:t>
            </a:r>
            <a:r>
              <a:rPr lang="en-US" sz="1400" b="1" dirty="0" err="1">
                <a:solidFill>
                  <a:prstClr val="black"/>
                </a:solidFill>
              </a:rPr>
              <a:t>Tamilnadu</a:t>
            </a:r>
            <a:r>
              <a:rPr lang="en-US" sz="1400" b="1" dirty="0">
                <a:solidFill>
                  <a:prstClr val="black"/>
                </a:solidFill>
              </a:rPr>
              <a:t>, Odisha, West Bengal, North Eastern States, and so on. </a:t>
            </a:r>
            <a:endParaRPr lang="en-US" sz="1500" b="1" dirty="0">
              <a:solidFill>
                <a:prstClr val="black"/>
              </a:solidFill>
            </a:endParaRPr>
          </a:p>
          <a:p>
            <a:pPr marL="1184960" lvl="1" algn="just" defTabSz="1357012" fontAlgn="auto">
              <a:lnSpc>
                <a:spcPct val="130000"/>
              </a:lnSpc>
              <a:spcBef>
                <a:spcPts val="1200"/>
              </a:spcBef>
              <a:spcAft>
                <a:spcPts val="0"/>
              </a:spcAft>
              <a:buFont typeface="Arial" pitchFamily="34" charset="0"/>
              <a:buChar char="•"/>
              <a:defRPr/>
            </a:pPr>
            <a:r>
              <a:rPr lang="en-US" sz="1600" b="1" dirty="0">
                <a:solidFill>
                  <a:prstClr val="black"/>
                </a:solidFill>
              </a:rPr>
              <a:t>Transportation - Highways, Expressways, Elevated Roads, Fly over / ROBs, Major Bridges, City Smart Roads, Rigid Pavements, Logistic Parks, Utility Shifting  Projects etc;</a:t>
            </a:r>
          </a:p>
          <a:p>
            <a:pPr marL="1184960" lvl="1" algn="just" defTabSz="1357012" fontAlgn="auto">
              <a:lnSpc>
                <a:spcPct val="130000"/>
              </a:lnSpc>
              <a:spcBef>
                <a:spcPts val="1200"/>
              </a:spcBef>
              <a:spcAft>
                <a:spcPts val="0"/>
              </a:spcAft>
              <a:buFont typeface="Arial" pitchFamily="34" charset="0"/>
              <a:buChar char="•"/>
              <a:defRPr/>
            </a:pPr>
            <a:r>
              <a:rPr lang="en-US" sz="1600" b="1" dirty="0">
                <a:solidFill>
                  <a:srgbClr val="0000FF"/>
                </a:solidFill>
              </a:rPr>
              <a:t>Minor Irrigation, Major Irrigation Projects viz., Dams, Reservoirs, Canals, Tunnels, Lift Irrigation etc, </a:t>
            </a:r>
          </a:p>
          <a:p>
            <a:pPr marL="1184960" lvl="1" algn="just" defTabSz="1357012" fontAlgn="auto">
              <a:lnSpc>
                <a:spcPct val="130000"/>
              </a:lnSpc>
              <a:spcBef>
                <a:spcPts val="300"/>
              </a:spcBef>
              <a:spcAft>
                <a:spcPts val="0"/>
              </a:spcAft>
              <a:buFont typeface="Arial" pitchFamily="34" charset="0"/>
              <a:buChar char="•"/>
              <a:defRPr/>
            </a:pPr>
            <a:r>
              <a:rPr lang="en-US" sz="1600" b="1" dirty="0">
                <a:solidFill>
                  <a:srgbClr val="0000FF"/>
                </a:solidFill>
              </a:rPr>
              <a:t>Water Supply (Urban . Rural), Sewerage, Storm Water &amp; associated infrastructure etc, </a:t>
            </a:r>
          </a:p>
          <a:p>
            <a:pPr marL="1184960" lvl="1" algn="just" defTabSz="1357012" fontAlgn="auto">
              <a:lnSpc>
                <a:spcPct val="130000"/>
              </a:lnSpc>
              <a:spcBef>
                <a:spcPts val="1200"/>
              </a:spcBef>
              <a:spcAft>
                <a:spcPts val="0"/>
              </a:spcAft>
              <a:buFont typeface="Arial" pitchFamily="34" charset="0"/>
              <a:buChar char="•"/>
              <a:defRPr/>
            </a:pPr>
            <a:r>
              <a:rPr lang="en-US" sz="1600" b="1" dirty="0">
                <a:solidFill>
                  <a:prstClr val="black"/>
                </a:solidFill>
              </a:rPr>
              <a:t>Urban Planning, Engineering, and Development from Concept to completion, including extensive Urban Engineering Services for Water and Sanitation, Roads, Utilities, revamping of existing infrastructure &amp; systems, Smart City Projects, Development of Parks, Environmental related Projects, etc;</a:t>
            </a:r>
          </a:p>
          <a:p>
            <a:pPr marL="1184960" lvl="1" algn="just" defTabSz="1357012" fontAlgn="auto">
              <a:lnSpc>
                <a:spcPct val="130000"/>
              </a:lnSpc>
              <a:spcBef>
                <a:spcPts val="1200"/>
              </a:spcBef>
              <a:spcAft>
                <a:spcPts val="0"/>
              </a:spcAft>
              <a:buFont typeface="Arial" pitchFamily="34" charset="0"/>
              <a:buChar char="•"/>
              <a:defRPr/>
            </a:pPr>
            <a:r>
              <a:rPr lang="en-US" sz="1600" b="1" dirty="0">
                <a:solidFill>
                  <a:prstClr val="black"/>
                </a:solidFill>
              </a:rPr>
              <a:t>Buildings - Institutional such as Corporate Offices, University Buildings, Buildings for IITs, Medical College Campuses, Law College etc, Commercial Constructions, Multiplex Industrial Constructions, Residential Accommodations, Hospitals, Five Star Hotels, Recreational Infrastructure, Religious projects, and etc.</a:t>
            </a:r>
          </a:p>
          <a:p>
            <a:pPr marL="1184960" lvl="1" algn="just" defTabSz="1357012" fontAlgn="auto">
              <a:lnSpc>
                <a:spcPct val="130000"/>
              </a:lnSpc>
              <a:spcBef>
                <a:spcPts val="1200"/>
              </a:spcBef>
              <a:spcAft>
                <a:spcPts val="0"/>
              </a:spcAft>
              <a:buFont typeface="Arial" pitchFamily="34" charset="0"/>
              <a:buChar char="•"/>
              <a:defRPr/>
            </a:pPr>
            <a:r>
              <a:rPr lang="en-US" sz="1600" b="1" dirty="0">
                <a:solidFill>
                  <a:prstClr val="black"/>
                </a:solidFill>
              </a:rPr>
              <a:t>Industrial Estate Development, SEZ, Industrial Parks, IT Park, Electronics Park, Textile Park, and etc;</a:t>
            </a:r>
          </a:p>
          <a:p>
            <a:pPr marL="1184960" lvl="1" algn="just" defTabSz="1357012" fontAlgn="auto">
              <a:lnSpc>
                <a:spcPct val="130000"/>
              </a:lnSpc>
              <a:spcBef>
                <a:spcPts val="1200"/>
              </a:spcBef>
              <a:spcAft>
                <a:spcPts val="0"/>
              </a:spcAft>
              <a:buFont typeface="Arial" pitchFamily="34" charset="0"/>
              <a:buChar char="•"/>
              <a:defRPr/>
            </a:pPr>
            <a:r>
              <a:rPr lang="en-US" sz="1600" b="1" dirty="0">
                <a:solidFill>
                  <a:prstClr val="black"/>
                </a:solidFill>
              </a:rPr>
              <a:t>Property Development Projects, etc, </a:t>
            </a:r>
          </a:p>
          <a:p>
            <a:pPr marL="1184960" lvl="1" algn="just" defTabSz="1357012" fontAlgn="auto">
              <a:lnSpc>
                <a:spcPct val="130000"/>
              </a:lnSpc>
              <a:spcBef>
                <a:spcPts val="1200"/>
              </a:spcBef>
              <a:spcAft>
                <a:spcPts val="0"/>
              </a:spcAft>
              <a:buFont typeface="Arial" pitchFamily="34" charset="0"/>
              <a:buChar char="•"/>
              <a:defRPr/>
            </a:pPr>
            <a:r>
              <a:rPr lang="en-US" sz="1600" b="1" dirty="0">
                <a:solidFill>
                  <a:srgbClr val="0000FF"/>
                </a:solidFill>
              </a:rPr>
              <a:t>Successfully completed consultancy for BOT / PPP Projects as also for various externally funded projects such as World Bank Projects, ADB Projects etc. </a:t>
            </a:r>
          </a:p>
        </p:txBody>
      </p:sp>
      <p:pic>
        <p:nvPicPr>
          <p:cNvPr id="10" name="Picture 82" descr="RUIDP CLARIFLOCENLATOR">
            <a:extLst>
              <a:ext uri="{FF2B5EF4-FFF2-40B4-BE49-F238E27FC236}">
                <a16:creationId xmlns:a16="http://schemas.microsoft.com/office/drawing/2014/main" id="{399399EA-EE00-4BE1-9C92-AE587EF6B20A}"/>
              </a:ext>
            </a:extLst>
          </p:cNvPr>
          <p:cNvPicPr>
            <a:picLocks noChangeArrowheads="1"/>
          </p:cNvPicPr>
          <p:nvPr/>
        </p:nvPicPr>
        <p:blipFill>
          <a:blip r:embed="rId2" cstate="print">
            <a:lum bright="12000"/>
          </a:blip>
          <a:srcRect l="14609" t="26549"/>
          <a:stretch>
            <a:fillRect/>
          </a:stretch>
        </p:blipFill>
        <p:spPr bwMode="auto">
          <a:xfrm>
            <a:off x="12344400" y="4274820"/>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1" name="Picture 3">
            <a:extLst>
              <a:ext uri="{FF2B5EF4-FFF2-40B4-BE49-F238E27FC236}">
                <a16:creationId xmlns:a16="http://schemas.microsoft.com/office/drawing/2014/main" id="{3F912CE9-5FDA-45B4-8EB4-796D37828B09}"/>
              </a:ext>
            </a:extLst>
          </p:cNvPr>
          <p:cNvPicPr>
            <a:picLocks noChangeArrowheads="1"/>
          </p:cNvPicPr>
          <p:nvPr/>
        </p:nvPicPr>
        <p:blipFill>
          <a:blip r:embed="rId3"/>
          <a:srcRect/>
          <a:stretch>
            <a:fillRect/>
          </a:stretch>
        </p:blipFill>
        <p:spPr bwMode="auto">
          <a:xfrm>
            <a:off x="12344400" y="6248400"/>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2" name="Picture 20" descr="19">
            <a:extLst>
              <a:ext uri="{FF2B5EF4-FFF2-40B4-BE49-F238E27FC236}">
                <a16:creationId xmlns:a16="http://schemas.microsoft.com/office/drawing/2014/main" id="{6A7E79CA-2916-4116-876C-8CDB44EBCC4D}"/>
              </a:ext>
            </a:extLst>
          </p:cNvPr>
          <p:cNvPicPr>
            <a:picLocks noChangeArrowheads="1"/>
          </p:cNvPicPr>
          <p:nvPr/>
        </p:nvPicPr>
        <p:blipFill>
          <a:blip r:embed="rId4" cstate="print"/>
          <a:srcRect t="5539" b="3264"/>
          <a:stretch>
            <a:fillRect/>
          </a:stretch>
        </p:blipFill>
        <p:spPr bwMode="auto">
          <a:xfrm>
            <a:off x="12344400" y="2286000"/>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3" name="Picture 12" descr="56106115_1641944115949487_5985496956628107264_n">
            <a:extLst>
              <a:ext uri="{FF2B5EF4-FFF2-40B4-BE49-F238E27FC236}">
                <a16:creationId xmlns:a16="http://schemas.microsoft.com/office/drawing/2014/main" id="{F5CF46CB-24CE-46F5-A951-B524B4A8CAC6}"/>
              </a:ext>
            </a:extLst>
          </p:cNvPr>
          <p:cNvPicPr>
            <a:picLocks/>
          </p:cNvPicPr>
          <p:nvPr/>
        </p:nvPicPr>
        <p:blipFill>
          <a:blip r:embed="rId5"/>
          <a:srcRect l="-360" t="21269" r="-577" b="3749"/>
          <a:stretch>
            <a:fillRect/>
          </a:stretch>
        </p:blipFill>
        <p:spPr>
          <a:xfrm>
            <a:off x="12268200" y="1257300"/>
            <a:ext cx="1447800" cy="822960"/>
          </a:xfrm>
          <a:prstGeom prst="rect">
            <a:avLst/>
          </a:prstGeom>
        </p:spPr>
      </p:pic>
      <p:pic>
        <p:nvPicPr>
          <p:cNvPr id="14" name="Picture 16" descr="G_12X8_3COP">
            <a:extLst>
              <a:ext uri="{FF2B5EF4-FFF2-40B4-BE49-F238E27FC236}">
                <a16:creationId xmlns:a16="http://schemas.microsoft.com/office/drawing/2014/main" id="{C140247E-0F6E-4697-8F0A-C513839130BB}"/>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344400" y="3263900"/>
            <a:ext cx="1371600" cy="82296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778AF23C-0BCC-4964-8471-FDB22C8782F7}"/>
              </a:ext>
            </a:extLst>
          </p:cNvPr>
          <p:cNvPicPr>
            <a:picLocks noChangeArrowheads="1"/>
          </p:cNvPicPr>
          <p:nvPr/>
        </p:nvPicPr>
        <p:blipFill>
          <a:blip r:embed="rId7" cstate="print">
            <a:lum bright="-9000" contrast="17000"/>
            <a:extLst>
              <a:ext uri="{28A0092B-C50C-407E-A947-70E740481C1C}">
                <a14:useLocalDpi xmlns:a14="http://schemas.microsoft.com/office/drawing/2010/main" val="0"/>
              </a:ext>
            </a:extLst>
          </a:blip>
          <a:srcRect/>
          <a:stretch>
            <a:fillRect/>
          </a:stretch>
        </p:blipFill>
        <p:spPr bwMode="auto">
          <a:xfrm>
            <a:off x="12344400" y="7345523"/>
            <a:ext cx="1371600" cy="82296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6" name="Picture 3">
            <a:extLst>
              <a:ext uri="{FF2B5EF4-FFF2-40B4-BE49-F238E27FC236}">
                <a16:creationId xmlns:a16="http://schemas.microsoft.com/office/drawing/2014/main" id="{9561EC57-BEA2-4A2B-AA7B-C037CAAEFF5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44400" y="5273040"/>
            <a:ext cx="1371600" cy="8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5882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357012" fontAlgn="auto">
              <a:spcBef>
                <a:spcPts val="0"/>
              </a:spcBef>
              <a:spcAft>
                <a:spcPts val="0"/>
              </a:spcAft>
              <a:defRPr/>
            </a:pPr>
            <a:r>
              <a:rPr lang="en-US" sz="3600" b="1" dirty="0">
                <a:solidFill>
                  <a:prstClr val="white"/>
                </a:solidFill>
                <a:latin typeface="Franklin Gothic Book"/>
                <a:ea typeface="Helvetica Neue UltraLight"/>
              </a:rPr>
              <a:t>GREEN  RECOMMENDATIONS as IGBC Founder Member</a:t>
            </a:r>
            <a:endParaRPr lang="en-US" sz="1800" i="1" dirty="0">
              <a:solidFill>
                <a:schemeClr val="bg1"/>
              </a:solidFill>
              <a:latin typeface="Helvetica Neue Light"/>
              <a:ea typeface="Helvetica Neue Light"/>
              <a:cs typeface="Helvetica Neue Light"/>
            </a:endParaRPr>
          </a:p>
        </p:txBody>
      </p:sp>
      <p:pic>
        <p:nvPicPr>
          <p:cNvPr id="17" name="Picture 3" descr="C:\Users\Bhupen\Desktop\GREEN PAGE copy.jpg">
            <a:extLst>
              <a:ext uri="{FF2B5EF4-FFF2-40B4-BE49-F238E27FC236}">
                <a16:creationId xmlns:a16="http://schemas.microsoft.com/office/drawing/2014/main" id="{57D35C62-DCD0-4914-853C-28B9BB241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14020800" cy="76266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2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270635">
              <a:lnSpc>
                <a:spcPct val="110000"/>
              </a:lnSpc>
            </a:pPr>
            <a:r>
              <a:rPr kumimoji="1" lang="en-US" sz="3600" b="1" dirty="0">
                <a:solidFill>
                  <a:schemeClr val="bg1"/>
                </a:solidFill>
                <a:latin typeface="Franklin Gothic Book" pitchFamily="34" charset="0"/>
              </a:rPr>
              <a:t>Consultancy Services – Infrastructure and Industrial Projects</a:t>
            </a:r>
          </a:p>
        </p:txBody>
      </p:sp>
      <p:sp>
        <p:nvSpPr>
          <p:cNvPr id="6" name="Line 107">
            <a:extLst>
              <a:ext uri="{FF2B5EF4-FFF2-40B4-BE49-F238E27FC236}">
                <a16:creationId xmlns:a16="http://schemas.microsoft.com/office/drawing/2014/main" id="{24A33024-82AF-4467-84B2-06FC54392AA4}"/>
              </a:ext>
            </a:extLst>
          </p:cNvPr>
          <p:cNvSpPr>
            <a:spLocks noChangeShapeType="1"/>
          </p:cNvSpPr>
          <p:nvPr/>
        </p:nvSpPr>
        <p:spPr bwMode="auto">
          <a:xfrm>
            <a:off x="3208021" y="6634163"/>
            <a:ext cx="853440" cy="0"/>
          </a:xfrm>
          <a:prstGeom prst="line">
            <a:avLst/>
          </a:prstGeom>
          <a:noFill/>
          <a:ln w="12700">
            <a:solidFill>
              <a:schemeClr val="tx1"/>
            </a:solidFill>
            <a:round/>
          </a:ln>
          <a:effectLst/>
        </p:spPr>
        <p:txBody>
          <a:bodyPr lIns="135802" tIns="67899" rIns="135802" bIns="67899"/>
          <a:lstStyle/>
          <a:p>
            <a:endParaRPr lang="en-US"/>
          </a:p>
        </p:txBody>
      </p:sp>
      <p:sp>
        <p:nvSpPr>
          <p:cNvPr id="7" name="Line 106">
            <a:extLst>
              <a:ext uri="{FF2B5EF4-FFF2-40B4-BE49-F238E27FC236}">
                <a16:creationId xmlns:a16="http://schemas.microsoft.com/office/drawing/2014/main" id="{57777DD2-28D6-43C0-BBB7-F3A569C90E66}"/>
              </a:ext>
            </a:extLst>
          </p:cNvPr>
          <p:cNvSpPr>
            <a:spLocks noChangeShapeType="1"/>
          </p:cNvSpPr>
          <p:nvPr/>
        </p:nvSpPr>
        <p:spPr bwMode="auto">
          <a:xfrm>
            <a:off x="3208021" y="5395912"/>
            <a:ext cx="853440" cy="0"/>
          </a:xfrm>
          <a:prstGeom prst="line">
            <a:avLst/>
          </a:prstGeom>
          <a:noFill/>
          <a:ln w="12700">
            <a:solidFill>
              <a:schemeClr val="tx1"/>
            </a:solidFill>
            <a:round/>
          </a:ln>
          <a:effectLst/>
        </p:spPr>
        <p:txBody>
          <a:bodyPr lIns="135802" tIns="67899" rIns="135802" bIns="67899"/>
          <a:lstStyle/>
          <a:p>
            <a:endParaRPr lang="en-US"/>
          </a:p>
        </p:txBody>
      </p:sp>
      <p:sp>
        <p:nvSpPr>
          <p:cNvPr id="8" name="Line 105">
            <a:extLst>
              <a:ext uri="{FF2B5EF4-FFF2-40B4-BE49-F238E27FC236}">
                <a16:creationId xmlns:a16="http://schemas.microsoft.com/office/drawing/2014/main" id="{137269F3-2226-4EB0-A776-8507258FDCA1}"/>
              </a:ext>
            </a:extLst>
          </p:cNvPr>
          <p:cNvSpPr>
            <a:spLocks noChangeShapeType="1"/>
          </p:cNvSpPr>
          <p:nvPr/>
        </p:nvSpPr>
        <p:spPr bwMode="auto">
          <a:xfrm>
            <a:off x="3192781" y="4045479"/>
            <a:ext cx="853440" cy="0"/>
          </a:xfrm>
          <a:prstGeom prst="line">
            <a:avLst/>
          </a:prstGeom>
          <a:noFill/>
          <a:ln w="12700">
            <a:solidFill>
              <a:schemeClr val="tx1"/>
            </a:solidFill>
            <a:round/>
          </a:ln>
          <a:effectLst/>
        </p:spPr>
        <p:txBody>
          <a:bodyPr lIns="135802" tIns="67899" rIns="135802" bIns="67899"/>
          <a:lstStyle/>
          <a:p>
            <a:endParaRPr lang="en-US"/>
          </a:p>
        </p:txBody>
      </p:sp>
      <p:sp>
        <p:nvSpPr>
          <p:cNvPr id="9" name="Line 104">
            <a:extLst>
              <a:ext uri="{FF2B5EF4-FFF2-40B4-BE49-F238E27FC236}">
                <a16:creationId xmlns:a16="http://schemas.microsoft.com/office/drawing/2014/main" id="{84B735E9-6623-4537-B296-7DD60F4C402E}"/>
              </a:ext>
            </a:extLst>
          </p:cNvPr>
          <p:cNvSpPr>
            <a:spLocks noChangeShapeType="1"/>
          </p:cNvSpPr>
          <p:nvPr/>
        </p:nvSpPr>
        <p:spPr bwMode="auto">
          <a:xfrm>
            <a:off x="3169920" y="2881312"/>
            <a:ext cx="853440" cy="0"/>
          </a:xfrm>
          <a:prstGeom prst="line">
            <a:avLst/>
          </a:prstGeom>
          <a:noFill/>
          <a:ln w="12700">
            <a:solidFill>
              <a:schemeClr val="tx1"/>
            </a:solidFill>
            <a:round/>
          </a:ln>
          <a:effectLst/>
        </p:spPr>
        <p:txBody>
          <a:bodyPr lIns="135802" tIns="67899" rIns="135802" bIns="67899"/>
          <a:lstStyle/>
          <a:p>
            <a:endParaRPr lang="en-US"/>
          </a:p>
        </p:txBody>
      </p:sp>
      <p:sp>
        <p:nvSpPr>
          <p:cNvPr id="10" name="Freeform 19">
            <a:extLst>
              <a:ext uri="{FF2B5EF4-FFF2-40B4-BE49-F238E27FC236}">
                <a16:creationId xmlns:a16="http://schemas.microsoft.com/office/drawing/2014/main" id="{D2C96A1B-1C2D-4A1A-B8D3-7FA16A807391}"/>
              </a:ext>
            </a:extLst>
          </p:cNvPr>
          <p:cNvSpPr/>
          <p:nvPr/>
        </p:nvSpPr>
        <p:spPr bwMode="auto">
          <a:xfrm>
            <a:off x="3169920" y="1598617"/>
            <a:ext cx="1211581" cy="6354233"/>
          </a:xfrm>
          <a:custGeom>
            <a:avLst/>
            <a:gdLst/>
            <a:ahLst/>
            <a:cxnLst>
              <a:cxn ang="0">
                <a:pos x="7" y="4526"/>
              </a:cxn>
              <a:cxn ang="0">
                <a:pos x="0" y="4526"/>
              </a:cxn>
              <a:cxn ang="0">
                <a:pos x="0" y="4519"/>
              </a:cxn>
              <a:cxn ang="0">
                <a:pos x="7" y="4519"/>
              </a:cxn>
              <a:cxn ang="0">
                <a:pos x="0" y="4519"/>
              </a:cxn>
              <a:cxn ang="0">
                <a:pos x="0" y="2291"/>
              </a:cxn>
              <a:cxn ang="0">
                <a:pos x="7" y="2291"/>
              </a:cxn>
              <a:cxn ang="0">
                <a:pos x="7" y="2221"/>
              </a:cxn>
              <a:cxn ang="0">
                <a:pos x="0" y="2221"/>
              </a:cxn>
              <a:cxn ang="0">
                <a:pos x="0" y="7"/>
              </a:cxn>
              <a:cxn ang="0">
                <a:pos x="0" y="0"/>
              </a:cxn>
              <a:cxn ang="0">
                <a:pos x="7" y="0"/>
              </a:cxn>
              <a:cxn ang="0">
                <a:pos x="695" y="0"/>
              </a:cxn>
              <a:cxn ang="0">
                <a:pos x="695" y="14"/>
              </a:cxn>
              <a:cxn ang="0">
                <a:pos x="14" y="14"/>
              </a:cxn>
              <a:cxn ang="0">
                <a:pos x="14" y="4512"/>
              </a:cxn>
              <a:cxn ang="0">
                <a:pos x="695" y="4512"/>
              </a:cxn>
              <a:cxn ang="0">
                <a:pos x="695" y="4526"/>
              </a:cxn>
              <a:cxn ang="0">
                <a:pos x="7" y="4526"/>
              </a:cxn>
              <a:cxn ang="0">
                <a:pos x="7" y="4526"/>
              </a:cxn>
            </a:cxnLst>
            <a:rect l="0" t="0" r="r" b="b"/>
            <a:pathLst>
              <a:path w="695" h="4526">
                <a:moveTo>
                  <a:pt x="7" y="4526"/>
                </a:moveTo>
                <a:lnTo>
                  <a:pt x="0" y="4526"/>
                </a:lnTo>
                <a:lnTo>
                  <a:pt x="0" y="4519"/>
                </a:lnTo>
                <a:lnTo>
                  <a:pt x="7" y="4519"/>
                </a:lnTo>
                <a:lnTo>
                  <a:pt x="0" y="4519"/>
                </a:lnTo>
                <a:lnTo>
                  <a:pt x="0" y="2291"/>
                </a:lnTo>
                <a:lnTo>
                  <a:pt x="7" y="2291"/>
                </a:lnTo>
                <a:lnTo>
                  <a:pt x="7" y="2221"/>
                </a:lnTo>
                <a:lnTo>
                  <a:pt x="0" y="2221"/>
                </a:lnTo>
                <a:lnTo>
                  <a:pt x="0" y="7"/>
                </a:lnTo>
                <a:lnTo>
                  <a:pt x="0" y="0"/>
                </a:lnTo>
                <a:lnTo>
                  <a:pt x="7" y="0"/>
                </a:lnTo>
                <a:lnTo>
                  <a:pt x="695" y="0"/>
                </a:lnTo>
                <a:lnTo>
                  <a:pt x="695" y="14"/>
                </a:lnTo>
                <a:lnTo>
                  <a:pt x="14" y="14"/>
                </a:lnTo>
                <a:lnTo>
                  <a:pt x="14" y="4512"/>
                </a:lnTo>
                <a:lnTo>
                  <a:pt x="695" y="4512"/>
                </a:lnTo>
                <a:lnTo>
                  <a:pt x="695" y="4526"/>
                </a:lnTo>
                <a:lnTo>
                  <a:pt x="7" y="4526"/>
                </a:lnTo>
                <a:lnTo>
                  <a:pt x="7" y="4526"/>
                </a:lnTo>
                <a:close/>
              </a:path>
            </a:pathLst>
          </a:custGeom>
          <a:solidFill>
            <a:srgbClr val="000000"/>
          </a:solidFill>
          <a:ln w="9525">
            <a:solidFill>
              <a:schemeClr val="tx1"/>
            </a:solidFill>
            <a:round/>
          </a:ln>
        </p:spPr>
        <p:txBody>
          <a:bodyPr lIns="135802" tIns="67899" rIns="135802" bIns="67899"/>
          <a:lstStyle/>
          <a:p>
            <a:endParaRPr lang="en-US"/>
          </a:p>
        </p:txBody>
      </p:sp>
      <p:sp>
        <p:nvSpPr>
          <p:cNvPr id="11" name="Freeform 4">
            <a:extLst>
              <a:ext uri="{FF2B5EF4-FFF2-40B4-BE49-F238E27FC236}">
                <a16:creationId xmlns:a16="http://schemas.microsoft.com/office/drawing/2014/main" id="{91961A85-2920-4383-921F-65AA23504F77}"/>
              </a:ext>
            </a:extLst>
          </p:cNvPr>
          <p:cNvSpPr/>
          <p:nvPr/>
        </p:nvSpPr>
        <p:spPr bwMode="auto">
          <a:xfrm>
            <a:off x="4803141" y="5391679"/>
            <a:ext cx="223520" cy="99484"/>
          </a:xfrm>
          <a:custGeom>
            <a:avLst/>
            <a:gdLst/>
            <a:ahLst/>
            <a:cxnLst>
              <a:cxn ang="0">
                <a:pos x="0" y="70"/>
              </a:cxn>
              <a:cxn ang="0">
                <a:pos x="0" y="0"/>
              </a:cxn>
              <a:cxn ang="0">
                <a:pos x="194" y="0"/>
              </a:cxn>
              <a:cxn ang="0">
                <a:pos x="194" y="70"/>
              </a:cxn>
              <a:cxn ang="0">
                <a:pos x="0" y="70"/>
              </a:cxn>
              <a:cxn ang="0">
                <a:pos x="0" y="70"/>
              </a:cxn>
            </a:cxnLst>
            <a:rect l="0" t="0" r="r" b="b"/>
            <a:pathLst>
              <a:path w="194" h="70">
                <a:moveTo>
                  <a:pt x="0" y="70"/>
                </a:moveTo>
                <a:lnTo>
                  <a:pt x="0" y="0"/>
                </a:lnTo>
                <a:lnTo>
                  <a:pt x="194" y="0"/>
                </a:lnTo>
                <a:lnTo>
                  <a:pt x="194" y="70"/>
                </a:lnTo>
                <a:lnTo>
                  <a:pt x="0" y="70"/>
                </a:lnTo>
                <a:lnTo>
                  <a:pt x="0" y="70"/>
                </a:lnTo>
                <a:close/>
              </a:path>
            </a:pathLst>
          </a:custGeom>
          <a:solidFill>
            <a:srgbClr val="000000"/>
          </a:solidFill>
          <a:ln w="9525">
            <a:noFill/>
            <a:round/>
          </a:ln>
        </p:spPr>
        <p:txBody>
          <a:bodyPr lIns="135802" tIns="67899" rIns="135802" bIns="67899"/>
          <a:lstStyle/>
          <a:p>
            <a:endParaRPr lang="en-US"/>
          </a:p>
        </p:txBody>
      </p:sp>
      <p:sp>
        <p:nvSpPr>
          <p:cNvPr id="12" name="Line 9">
            <a:extLst>
              <a:ext uri="{FF2B5EF4-FFF2-40B4-BE49-F238E27FC236}">
                <a16:creationId xmlns:a16="http://schemas.microsoft.com/office/drawing/2014/main" id="{C32B82CE-FEB1-48FE-A667-88923E6E5D84}"/>
              </a:ext>
            </a:extLst>
          </p:cNvPr>
          <p:cNvSpPr>
            <a:spLocks noChangeShapeType="1"/>
          </p:cNvSpPr>
          <p:nvPr/>
        </p:nvSpPr>
        <p:spPr bwMode="auto">
          <a:xfrm>
            <a:off x="4109720" y="1626131"/>
            <a:ext cx="0" cy="2116"/>
          </a:xfrm>
          <a:prstGeom prst="line">
            <a:avLst/>
          </a:prstGeom>
          <a:noFill/>
          <a:ln w="8890">
            <a:solidFill>
              <a:srgbClr val="000000"/>
            </a:solidFill>
            <a:round/>
          </a:ln>
        </p:spPr>
        <p:txBody>
          <a:bodyPr lIns="135802" tIns="67899" rIns="135802" bIns="67899"/>
          <a:lstStyle/>
          <a:p>
            <a:endParaRPr lang="en-US"/>
          </a:p>
        </p:txBody>
      </p:sp>
      <p:sp>
        <p:nvSpPr>
          <p:cNvPr id="13" name="Line 11">
            <a:extLst>
              <a:ext uri="{FF2B5EF4-FFF2-40B4-BE49-F238E27FC236}">
                <a16:creationId xmlns:a16="http://schemas.microsoft.com/office/drawing/2014/main" id="{5EE6E781-28CC-46FB-B9D2-DA8EEE456ED7}"/>
              </a:ext>
            </a:extLst>
          </p:cNvPr>
          <p:cNvSpPr>
            <a:spLocks noChangeShapeType="1"/>
          </p:cNvSpPr>
          <p:nvPr/>
        </p:nvSpPr>
        <p:spPr bwMode="auto">
          <a:xfrm>
            <a:off x="3924301" y="2682348"/>
            <a:ext cx="0" cy="2117"/>
          </a:xfrm>
          <a:prstGeom prst="line">
            <a:avLst/>
          </a:prstGeom>
          <a:noFill/>
          <a:ln w="8890">
            <a:solidFill>
              <a:srgbClr val="000000"/>
            </a:solidFill>
            <a:round/>
          </a:ln>
        </p:spPr>
        <p:txBody>
          <a:bodyPr lIns="135802" tIns="67899" rIns="135802" bIns="67899"/>
          <a:lstStyle/>
          <a:p>
            <a:endParaRPr lang="en-US"/>
          </a:p>
        </p:txBody>
      </p:sp>
      <p:sp>
        <p:nvSpPr>
          <p:cNvPr id="14" name="Line 13">
            <a:extLst>
              <a:ext uri="{FF2B5EF4-FFF2-40B4-BE49-F238E27FC236}">
                <a16:creationId xmlns:a16="http://schemas.microsoft.com/office/drawing/2014/main" id="{A77CC47E-7E3A-4CB1-86C5-FBD35DE5FFE3}"/>
              </a:ext>
            </a:extLst>
          </p:cNvPr>
          <p:cNvSpPr>
            <a:spLocks noChangeShapeType="1"/>
          </p:cNvSpPr>
          <p:nvPr/>
        </p:nvSpPr>
        <p:spPr bwMode="auto">
          <a:xfrm>
            <a:off x="3939541" y="5182129"/>
            <a:ext cx="0" cy="0"/>
          </a:xfrm>
          <a:prstGeom prst="line">
            <a:avLst/>
          </a:prstGeom>
          <a:noFill/>
          <a:ln w="8890">
            <a:solidFill>
              <a:srgbClr val="000000"/>
            </a:solidFill>
            <a:round/>
          </a:ln>
        </p:spPr>
        <p:txBody>
          <a:bodyPr lIns="135802" tIns="67899" rIns="135802" bIns="67899"/>
          <a:lstStyle/>
          <a:p>
            <a:endParaRPr lang="en-US"/>
          </a:p>
        </p:txBody>
      </p:sp>
      <p:sp>
        <p:nvSpPr>
          <p:cNvPr id="15" name="Line 16">
            <a:extLst>
              <a:ext uri="{FF2B5EF4-FFF2-40B4-BE49-F238E27FC236}">
                <a16:creationId xmlns:a16="http://schemas.microsoft.com/office/drawing/2014/main" id="{A88D0D80-3742-43D0-B6A3-BC0DE5291E6D}"/>
              </a:ext>
            </a:extLst>
          </p:cNvPr>
          <p:cNvSpPr>
            <a:spLocks noChangeShapeType="1"/>
          </p:cNvSpPr>
          <p:nvPr/>
        </p:nvSpPr>
        <p:spPr bwMode="auto">
          <a:xfrm>
            <a:off x="3898901" y="3078163"/>
            <a:ext cx="0" cy="2116"/>
          </a:xfrm>
          <a:prstGeom prst="line">
            <a:avLst/>
          </a:prstGeom>
          <a:noFill/>
          <a:ln w="8890">
            <a:solidFill>
              <a:srgbClr val="000000"/>
            </a:solidFill>
            <a:round/>
          </a:ln>
        </p:spPr>
        <p:txBody>
          <a:bodyPr lIns="135802" tIns="67899" rIns="135802" bIns="67899"/>
          <a:lstStyle/>
          <a:p>
            <a:endParaRPr lang="en-US"/>
          </a:p>
        </p:txBody>
      </p:sp>
      <p:sp>
        <p:nvSpPr>
          <p:cNvPr id="16" name="Line 18">
            <a:extLst>
              <a:ext uri="{FF2B5EF4-FFF2-40B4-BE49-F238E27FC236}">
                <a16:creationId xmlns:a16="http://schemas.microsoft.com/office/drawing/2014/main" id="{F37033B7-51DC-4EF0-A167-02C9A6081ACA}"/>
              </a:ext>
            </a:extLst>
          </p:cNvPr>
          <p:cNvSpPr>
            <a:spLocks noChangeShapeType="1"/>
          </p:cNvSpPr>
          <p:nvPr/>
        </p:nvSpPr>
        <p:spPr bwMode="auto">
          <a:xfrm>
            <a:off x="4267200" y="1647296"/>
            <a:ext cx="0" cy="0"/>
          </a:xfrm>
          <a:prstGeom prst="line">
            <a:avLst/>
          </a:prstGeom>
          <a:noFill/>
          <a:ln w="8890">
            <a:solidFill>
              <a:srgbClr val="000000"/>
            </a:solidFill>
            <a:round/>
          </a:ln>
        </p:spPr>
        <p:txBody>
          <a:bodyPr lIns="135802" tIns="67899" rIns="135802" bIns="67899"/>
          <a:lstStyle/>
          <a:p>
            <a:endParaRPr lang="en-US"/>
          </a:p>
        </p:txBody>
      </p:sp>
      <p:sp>
        <p:nvSpPr>
          <p:cNvPr id="18" name="Freeform 29">
            <a:extLst>
              <a:ext uri="{FF2B5EF4-FFF2-40B4-BE49-F238E27FC236}">
                <a16:creationId xmlns:a16="http://schemas.microsoft.com/office/drawing/2014/main" id="{42F7DF78-8351-4279-B4E4-D12A5FB30374}"/>
              </a:ext>
            </a:extLst>
          </p:cNvPr>
          <p:cNvSpPr/>
          <p:nvPr/>
        </p:nvSpPr>
        <p:spPr bwMode="auto">
          <a:xfrm>
            <a:off x="4036067" y="5133447"/>
            <a:ext cx="6159499" cy="495300"/>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ln>
        </p:spPr>
        <p:txBody>
          <a:bodyPr lIns="135802" tIns="67899" rIns="135802" bIns="67899"/>
          <a:lstStyle/>
          <a:p>
            <a:endParaRPr lang="en-US" dirty="0"/>
          </a:p>
        </p:txBody>
      </p:sp>
      <p:sp>
        <p:nvSpPr>
          <p:cNvPr id="19" name="Freeform 31">
            <a:extLst>
              <a:ext uri="{FF2B5EF4-FFF2-40B4-BE49-F238E27FC236}">
                <a16:creationId xmlns:a16="http://schemas.microsoft.com/office/drawing/2014/main" id="{9BC9BF3A-9CD1-4C97-A783-10D03B56D1C2}"/>
              </a:ext>
            </a:extLst>
          </p:cNvPr>
          <p:cNvSpPr/>
          <p:nvPr/>
        </p:nvSpPr>
        <p:spPr bwMode="auto">
          <a:xfrm>
            <a:off x="4038600" y="2614617"/>
            <a:ext cx="6159501"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ln>
        </p:spPr>
        <p:txBody>
          <a:bodyPr lIns="135802" tIns="67899" rIns="135802" bIns="67899"/>
          <a:lstStyle/>
          <a:p>
            <a:endParaRPr lang="en-US"/>
          </a:p>
        </p:txBody>
      </p:sp>
      <p:sp>
        <p:nvSpPr>
          <p:cNvPr id="20" name="Freeform 33">
            <a:extLst>
              <a:ext uri="{FF2B5EF4-FFF2-40B4-BE49-F238E27FC236}">
                <a16:creationId xmlns:a16="http://schemas.microsoft.com/office/drawing/2014/main" id="{848D8898-3981-4BAA-92FB-59462951BF36}"/>
              </a:ext>
            </a:extLst>
          </p:cNvPr>
          <p:cNvSpPr/>
          <p:nvPr/>
        </p:nvSpPr>
        <p:spPr bwMode="auto">
          <a:xfrm>
            <a:off x="4046227" y="1499129"/>
            <a:ext cx="6159499" cy="480483"/>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ln>
        </p:spPr>
        <p:txBody>
          <a:bodyPr lIns="135802" tIns="67899" rIns="135802" bIns="67899"/>
          <a:lstStyle/>
          <a:p>
            <a:endParaRPr lang="en-US"/>
          </a:p>
        </p:txBody>
      </p:sp>
      <p:sp>
        <p:nvSpPr>
          <p:cNvPr id="21" name="Freeform 37">
            <a:extLst>
              <a:ext uri="{FF2B5EF4-FFF2-40B4-BE49-F238E27FC236}">
                <a16:creationId xmlns:a16="http://schemas.microsoft.com/office/drawing/2014/main" id="{6B83158C-1A97-4EB6-9171-48911EFF2061}"/>
              </a:ext>
            </a:extLst>
          </p:cNvPr>
          <p:cNvSpPr/>
          <p:nvPr/>
        </p:nvSpPr>
        <p:spPr bwMode="auto">
          <a:xfrm>
            <a:off x="4036067" y="3797834"/>
            <a:ext cx="6159499" cy="476249"/>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ln>
        </p:spPr>
        <p:txBody>
          <a:bodyPr lIns="135802" tIns="67899" rIns="135802" bIns="67899"/>
          <a:lstStyle/>
          <a:p>
            <a:endParaRPr lang="en-US"/>
          </a:p>
        </p:txBody>
      </p:sp>
      <p:sp>
        <p:nvSpPr>
          <p:cNvPr id="22" name="Rectangle 38">
            <a:extLst>
              <a:ext uri="{FF2B5EF4-FFF2-40B4-BE49-F238E27FC236}">
                <a16:creationId xmlns:a16="http://schemas.microsoft.com/office/drawing/2014/main" id="{56BBECAE-8072-488C-A22F-C95935246893}"/>
              </a:ext>
            </a:extLst>
          </p:cNvPr>
          <p:cNvSpPr>
            <a:spLocks noChangeArrowheads="1"/>
          </p:cNvSpPr>
          <p:nvPr/>
        </p:nvSpPr>
        <p:spPr bwMode="auto">
          <a:xfrm>
            <a:off x="4320164" y="1586446"/>
            <a:ext cx="5357236" cy="290849"/>
          </a:xfrm>
          <a:prstGeom prst="rect">
            <a:avLst/>
          </a:prstGeom>
          <a:noFill/>
          <a:ln w="9525">
            <a:noFill/>
            <a:miter lim="800000"/>
          </a:ln>
        </p:spPr>
        <p:txBody>
          <a:bodyPr wrap="none" lIns="0" tIns="0" rIns="0" bIns="0">
            <a:spAutoFit/>
          </a:bodyPr>
          <a:lstStyle/>
          <a:p>
            <a:pPr defTabSz="1291590">
              <a:lnSpc>
                <a:spcPct val="90000"/>
              </a:lnSpc>
              <a:spcBef>
                <a:spcPct val="50000"/>
              </a:spcBef>
            </a:pPr>
            <a:r>
              <a:rPr lang="en-US" sz="2100" b="1" dirty="0">
                <a:solidFill>
                  <a:srgbClr val="000000"/>
                </a:solidFill>
                <a:latin typeface="Arial" panose="020B0604020202020204" pitchFamily="34" charset="0"/>
              </a:rPr>
              <a:t>Highways, Major Bridges, Elevated Roads</a:t>
            </a:r>
          </a:p>
        </p:txBody>
      </p:sp>
      <p:sp>
        <p:nvSpPr>
          <p:cNvPr id="23" name="Rectangle 39">
            <a:extLst>
              <a:ext uri="{FF2B5EF4-FFF2-40B4-BE49-F238E27FC236}">
                <a16:creationId xmlns:a16="http://schemas.microsoft.com/office/drawing/2014/main" id="{9D2F49D9-9920-4994-8C5E-0252E479F21C}"/>
              </a:ext>
            </a:extLst>
          </p:cNvPr>
          <p:cNvSpPr>
            <a:spLocks noChangeArrowheads="1"/>
          </p:cNvSpPr>
          <p:nvPr/>
        </p:nvSpPr>
        <p:spPr bwMode="auto">
          <a:xfrm>
            <a:off x="4340861" y="3886200"/>
            <a:ext cx="3791102" cy="332399"/>
          </a:xfrm>
          <a:prstGeom prst="rect">
            <a:avLst/>
          </a:prstGeom>
          <a:noFill/>
          <a:ln w="9525">
            <a:noFill/>
            <a:miter lim="800000"/>
          </a:ln>
        </p:spPr>
        <p:txBody>
          <a:bodyPr wrap="none" lIns="0" tIns="0" rIns="0" bIns="0">
            <a:spAutoFit/>
          </a:bodyPr>
          <a:lstStyle/>
          <a:p>
            <a:pPr defTabSz="1291590">
              <a:lnSpc>
                <a:spcPct val="90000"/>
              </a:lnSpc>
              <a:spcBef>
                <a:spcPct val="50000"/>
              </a:spcBef>
            </a:pPr>
            <a:r>
              <a:rPr lang="en-US" sz="2400" b="1" dirty="0">
                <a:solidFill>
                  <a:srgbClr val="0000FF"/>
                </a:solidFill>
                <a:latin typeface="Arial" panose="020B0604020202020204" pitchFamily="34" charset="0"/>
              </a:rPr>
              <a:t>Minor and Major Irrigation</a:t>
            </a:r>
          </a:p>
        </p:txBody>
      </p:sp>
      <p:sp>
        <p:nvSpPr>
          <p:cNvPr id="24" name="Rectangle 41">
            <a:extLst>
              <a:ext uri="{FF2B5EF4-FFF2-40B4-BE49-F238E27FC236}">
                <a16:creationId xmlns:a16="http://schemas.microsoft.com/office/drawing/2014/main" id="{78BBCA51-2C23-4ECD-A465-33ACE968F581}"/>
              </a:ext>
            </a:extLst>
          </p:cNvPr>
          <p:cNvSpPr>
            <a:spLocks noChangeArrowheads="1"/>
          </p:cNvSpPr>
          <p:nvPr/>
        </p:nvSpPr>
        <p:spPr bwMode="auto">
          <a:xfrm>
            <a:off x="4384323" y="5250487"/>
            <a:ext cx="1569340" cy="290849"/>
          </a:xfrm>
          <a:prstGeom prst="rect">
            <a:avLst/>
          </a:prstGeom>
          <a:noFill/>
          <a:ln w="9525">
            <a:noFill/>
            <a:miter lim="800000"/>
          </a:ln>
        </p:spPr>
        <p:txBody>
          <a:bodyPr wrap="none" lIns="0" tIns="0" rIns="0" bIns="0">
            <a:spAutoFit/>
          </a:bodyPr>
          <a:lstStyle/>
          <a:p>
            <a:pPr defTabSz="1291590">
              <a:lnSpc>
                <a:spcPct val="90000"/>
              </a:lnSpc>
              <a:spcBef>
                <a:spcPct val="50000"/>
              </a:spcBef>
            </a:pPr>
            <a:r>
              <a:rPr lang="en-US" sz="2100" b="1" dirty="0">
                <a:solidFill>
                  <a:srgbClr val="000000"/>
                </a:solidFill>
                <a:latin typeface="Arial" panose="020B0604020202020204" pitchFamily="34" charset="0"/>
              </a:rPr>
              <a:t>Smart Cities</a:t>
            </a:r>
          </a:p>
        </p:txBody>
      </p:sp>
      <p:sp>
        <p:nvSpPr>
          <p:cNvPr id="25" name="Rectangle 42">
            <a:extLst>
              <a:ext uri="{FF2B5EF4-FFF2-40B4-BE49-F238E27FC236}">
                <a16:creationId xmlns:a16="http://schemas.microsoft.com/office/drawing/2014/main" id="{E44203D6-672F-4248-B251-762DB069DD3C}"/>
              </a:ext>
            </a:extLst>
          </p:cNvPr>
          <p:cNvSpPr>
            <a:spLocks noChangeArrowheads="1"/>
          </p:cNvSpPr>
          <p:nvPr/>
        </p:nvSpPr>
        <p:spPr bwMode="auto">
          <a:xfrm>
            <a:off x="4297680" y="2726801"/>
            <a:ext cx="3047116" cy="332399"/>
          </a:xfrm>
          <a:prstGeom prst="rect">
            <a:avLst/>
          </a:prstGeom>
          <a:noFill/>
          <a:ln w="9525">
            <a:noFill/>
            <a:miter lim="800000"/>
          </a:ln>
        </p:spPr>
        <p:txBody>
          <a:bodyPr wrap="none" lIns="0" tIns="0" rIns="0" bIns="0">
            <a:spAutoFit/>
          </a:bodyPr>
          <a:lstStyle/>
          <a:p>
            <a:pPr defTabSz="1291590">
              <a:lnSpc>
                <a:spcPct val="90000"/>
              </a:lnSpc>
              <a:spcBef>
                <a:spcPct val="50000"/>
              </a:spcBef>
            </a:pPr>
            <a:r>
              <a:rPr lang="en-US" sz="2400" b="1" dirty="0">
                <a:solidFill>
                  <a:srgbClr val="0000FF"/>
                </a:solidFill>
                <a:latin typeface="Arial" panose="020B0604020202020204" pitchFamily="34" charset="0"/>
              </a:rPr>
              <a:t>Water and Sanitation</a:t>
            </a:r>
          </a:p>
        </p:txBody>
      </p:sp>
      <p:sp>
        <p:nvSpPr>
          <p:cNvPr id="26" name="Line 94">
            <a:extLst>
              <a:ext uri="{FF2B5EF4-FFF2-40B4-BE49-F238E27FC236}">
                <a16:creationId xmlns:a16="http://schemas.microsoft.com/office/drawing/2014/main" id="{DEB24991-7EF5-428D-B079-3F9320EB936B}"/>
              </a:ext>
            </a:extLst>
          </p:cNvPr>
          <p:cNvSpPr>
            <a:spLocks noChangeShapeType="1"/>
          </p:cNvSpPr>
          <p:nvPr/>
        </p:nvSpPr>
        <p:spPr bwMode="auto">
          <a:xfrm>
            <a:off x="3947160" y="7728480"/>
            <a:ext cx="0" cy="2117"/>
          </a:xfrm>
          <a:prstGeom prst="line">
            <a:avLst/>
          </a:prstGeom>
          <a:noFill/>
          <a:ln w="8890">
            <a:solidFill>
              <a:srgbClr val="000000"/>
            </a:solidFill>
            <a:round/>
          </a:ln>
        </p:spPr>
        <p:txBody>
          <a:bodyPr lIns="135802" tIns="67899" rIns="135802" bIns="67899"/>
          <a:lstStyle/>
          <a:p>
            <a:endParaRPr lang="en-US"/>
          </a:p>
        </p:txBody>
      </p:sp>
      <p:sp>
        <p:nvSpPr>
          <p:cNvPr id="27" name="Line 95">
            <a:extLst>
              <a:ext uri="{FF2B5EF4-FFF2-40B4-BE49-F238E27FC236}">
                <a16:creationId xmlns:a16="http://schemas.microsoft.com/office/drawing/2014/main" id="{4F69FCC6-CD71-4222-869F-85FAE0E129EA}"/>
              </a:ext>
            </a:extLst>
          </p:cNvPr>
          <p:cNvSpPr>
            <a:spLocks noChangeShapeType="1"/>
          </p:cNvSpPr>
          <p:nvPr/>
        </p:nvSpPr>
        <p:spPr bwMode="auto">
          <a:xfrm>
            <a:off x="6743701" y="5268912"/>
            <a:ext cx="0" cy="2117"/>
          </a:xfrm>
          <a:prstGeom prst="line">
            <a:avLst/>
          </a:prstGeom>
          <a:noFill/>
          <a:ln w="8890">
            <a:solidFill>
              <a:srgbClr val="000000"/>
            </a:solidFill>
            <a:round/>
          </a:ln>
        </p:spPr>
        <p:txBody>
          <a:bodyPr lIns="135802" tIns="67899" rIns="135802" bIns="67899"/>
          <a:lstStyle/>
          <a:p>
            <a:endParaRPr lang="en-US"/>
          </a:p>
        </p:txBody>
      </p:sp>
      <p:sp>
        <p:nvSpPr>
          <p:cNvPr id="28" name="Freeform 97">
            <a:extLst>
              <a:ext uri="{FF2B5EF4-FFF2-40B4-BE49-F238E27FC236}">
                <a16:creationId xmlns:a16="http://schemas.microsoft.com/office/drawing/2014/main" id="{3E25E0D7-9489-41D2-AD8A-12BB2A6ED61C}"/>
              </a:ext>
            </a:extLst>
          </p:cNvPr>
          <p:cNvSpPr/>
          <p:nvPr/>
        </p:nvSpPr>
        <p:spPr bwMode="auto">
          <a:xfrm>
            <a:off x="4061467" y="7660750"/>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ln>
        </p:spPr>
        <p:txBody>
          <a:bodyPr lIns="135802" tIns="67899" rIns="135802" bIns="67899"/>
          <a:lstStyle/>
          <a:p>
            <a:endParaRPr lang="en-US"/>
          </a:p>
        </p:txBody>
      </p:sp>
      <p:sp>
        <p:nvSpPr>
          <p:cNvPr id="29" name="Line 99">
            <a:extLst>
              <a:ext uri="{FF2B5EF4-FFF2-40B4-BE49-F238E27FC236}">
                <a16:creationId xmlns:a16="http://schemas.microsoft.com/office/drawing/2014/main" id="{FF4F1528-8BBC-4B9E-9633-E1457C1EC504}"/>
              </a:ext>
            </a:extLst>
          </p:cNvPr>
          <p:cNvSpPr>
            <a:spLocks noChangeShapeType="1"/>
          </p:cNvSpPr>
          <p:nvPr/>
        </p:nvSpPr>
        <p:spPr bwMode="auto">
          <a:xfrm>
            <a:off x="3931920" y="6441548"/>
            <a:ext cx="0" cy="2117"/>
          </a:xfrm>
          <a:prstGeom prst="line">
            <a:avLst/>
          </a:prstGeom>
          <a:noFill/>
          <a:ln w="8890">
            <a:solidFill>
              <a:srgbClr val="000000"/>
            </a:solidFill>
            <a:round/>
          </a:ln>
        </p:spPr>
        <p:txBody>
          <a:bodyPr lIns="135802" tIns="67899" rIns="135802" bIns="67899"/>
          <a:lstStyle/>
          <a:p>
            <a:endParaRPr lang="en-US"/>
          </a:p>
        </p:txBody>
      </p:sp>
      <p:sp>
        <p:nvSpPr>
          <p:cNvPr id="30" name="Line 100">
            <a:extLst>
              <a:ext uri="{FF2B5EF4-FFF2-40B4-BE49-F238E27FC236}">
                <a16:creationId xmlns:a16="http://schemas.microsoft.com/office/drawing/2014/main" id="{D54E8073-BF4A-4B86-A43A-3388E5BFE610}"/>
              </a:ext>
            </a:extLst>
          </p:cNvPr>
          <p:cNvSpPr>
            <a:spLocks noChangeShapeType="1"/>
          </p:cNvSpPr>
          <p:nvPr/>
        </p:nvSpPr>
        <p:spPr bwMode="auto">
          <a:xfrm>
            <a:off x="3906520" y="6837363"/>
            <a:ext cx="0" cy="2116"/>
          </a:xfrm>
          <a:prstGeom prst="line">
            <a:avLst/>
          </a:prstGeom>
          <a:noFill/>
          <a:ln w="8890">
            <a:solidFill>
              <a:srgbClr val="000000"/>
            </a:solidFill>
            <a:round/>
          </a:ln>
        </p:spPr>
        <p:txBody>
          <a:bodyPr lIns="135802" tIns="67899" rIns="135802" bIns="67899"/>
          <a:lstStyle/>
          <a:p>
            <a:endParaRPr lang="en-US"/>
          </a:p>
        </p:txBody>
      </p:sp>
      <p:sp>
        <p:nvSpPr>
          <p:cNvPr id="31" name="Freeform 102">
            <a:extLst>
              <a:ext uri="{FF2B5EF4-FFF2-40B4-BE49-F238E27FC236}">
                <a16:creationId xmlns:a16="http://schemas.microsoft.com/office/drawing/2014/main" id="{A2379CCC-CDF4-4684-9BA1-F154162DA93E}"/>
              </a:ext>
            </a:extLst>
          </p:cNvPr>
          <p:cNvSpPr/>
          <p:nvPr/>
        </p:nvSpPr>
        <p:spPr bwMode="auto">
          <a:xfrm>
            <a:off x="4046227" y="6373817"/>
            <a:ext cx="6159499"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ln>
        </p:spPr>
        <p:txBody>
          <a:bodyPr lIns="135802" tIns="67899" rIns="135802" bIns="67899"/>
          <a:lstStyle/>
          <a:p>
            <a:r>
              <a:rPr lang="en-US" sz="2100" b="1" dirty="0">
                <a:solidFill>
                  <a:srgbClr val="000000"/>
                </a:solidFill>
                <a:latin typeface="Arial" panose="020B0604020202020204" pitchFamily="34" charset="0"/>
              </a:rPr>
              <a:t>   SEZs, Industrial Parks, IT Parks</a:t>
            </a:r>
          </a:p>
        </p:txBody>
      </p:sp>
      <p:sp>
        <p:nvSpPr>
          <p:cNvPr id="32" name="Rectangle 43">
            <a:extLst>
              <a:ext uri="{FF2B5EF4-FFF2-40B4-BE49-F238E27FC236}">
                <a16:creationId xmlns:a16="http://schemas.microsoft.com/office/drawing/2014/main" id="{11E4E495-EAC8-47BA-A5C8-289D44001610}"/>
              </a:ext>
            </a:extLst>
          </p:cNvPr>
          <p:cNvSpPr>
            <a:spLocks noChangeArrowheads="1"/>
          </p:cNvSpPr>
          <p:nvPr/>
        </p:nvSpPr>
        <p:spPr bwMode="auto">
          <a:xfrm>
            <a:off x="4267203" y="7806801"/>
            <a:ext cx="2350002" cy="290849"/>
          </a:xfrm>
          <a:prstGeom prst="rect">
            <a:avLst/>
          </a:prstGeom>
          <a:noFill/>
          <a:ln w="9525">
            <a:noFill/>
            <a:miter lim="800000"/>
          </a:ln>
        </p:spPr>
        <p:txBody>
          <a:bodyPr wrap="none" lIns="0" tIns="0" rIns="0" bIns="0">
            <a:spAutoFit/>
          </a:bodyPr>
          <a:lstStyle/>
          <a:p>
            <a:pPr defTabSz="1291590">
              <a:lnSpc>
                <a:spcPct val="90000"/>
              </a:lnSpc>
              <a:spcBef>
                <a:spcPct val="50000"/>
              </a:spcBef>
            </a:pPr>
            <a:r>
              <a:rPr lang="en-US" sz="2100" b="1" dirty="0">
                <a:solidFill>
                  <a:srgbClr val="000000"/>
                </a:solidFill>
                <a:latin typeface="Arial" panose="020B0604020202020204" pitchFamily="34" charset="0"/>
              </a:rPr>
              <a:t>Industrial Projects</a:t>
            </a:r>
          </a:p>
        </p:txBody>
      </p:sp>
      <p:pic>
        <p:nvPicPr>
          <p:cNvPr id="33" name="Picture 120" descr="G_12X8_3COP">
            <a:extLst>
              <a:ext uri="{FF2B5EF4-FFF2-40B4-BE49-F238E27FC236}">
                <a16:creationId xmlns:a16="http://schemas.microsoft.com/office/drawing/2014/main" id="{1BAC0D9D-0749-4063-B196-E126A0C6457D}"/>
              </a:ext>
            </a:extLst>
          </p:cNvPr>
          <p:cNvPicPr>
            <a:picLocks noChangeArrowheads="1"/>
          </p:cNvPicPr>
          <p:nvPr/>
        </p:nvPicPr>
        <p:blipFill>
          <a:blip r:embed="rId2" cstate="print"/>
          <a:srcRect/>
          <a:stretch>
            <a:fillRect/>
          </a:stretch>
        </p:blipFill>
        <p:spPr bwMode="auto">
          <a:xfrm>
            <a:off x="12344400" y="3657600"/>
            <a:ext cx="1371600" cy="914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34" name="Picture 20" descr="19">
            <a:extLst>
              <a:ext uri="{FF2B5EF4-FFF2-40B4-BE49-F238E27FC236}">
                <a16:creationId xmlns:a16="http://schemas.microsoft.com/office/drawing/2014/main" id="{9FE8B46A-E609-4F56-8A3C-229D9ECB131F}"/>
              </a:ext>
            </a:extLst>
          </p:cNvPr>
          <p:cNvPicPr>
            <a:picLocks noChangeArrowheads="1"/>
          </p:cNvPicPr>
          <p:nvPr/>
        </p:nvPicPr>
        <p:blipFill>
          <a:blip r:embed="rId3" cstate="print"/>
          <a:srcRect t="5539" b="3264"/>
          <a:stretch>
            <a:fillRect/>
          </a:stretch>
        </p:blipFill>
        <p:spPr bwMode="auto">
          <a:xfrm>
            <a:off x="10698480" y="3657599"/>
            <a:ext cx="1371600" cy="914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35" name="Picture 2">
            <a:extLst>
              <a:ext uri="{FF2B5EF4-FFF2-40B4-BE49-F238E27FC236}">
                <a16:creationId xmlns:a16="http://schemas.microsoft.com/office/drawing/2014/main" id="{83993687-3D77-4589-9C07-F9ECCE3F05CD}"/>
              </a:ext>
            </a:extLst>
          </p:cNvPr>
          <p:cNvPicPr>
            <a:picLocks noChangeArrowheads="1"/>
          </p:cNvPicPr>
          <p:nvPr/>
        </p:nvPicPr>
        <p:blipFill>
          <a:blip r:embed="rId4" cstate="print"/>
          <a:srcRect/>
          <a:stretch>
            <a:fillRect/>
          </a:stretch>
        </p:blipFill>
        <p:spPr bwMode="auto">
          <a:xfrm>
            <a:off x="10698480" y="6172200"/>
            <a:ext cx="1371600" cy="914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36" name="Picture 3">
            <a:extLst>
              <a:ext uri="{FF2B5EF4-FFF2-40B4-BE49-F238E27FC236}">
                <a16:creationId xmlns:a16="http://schemas.microsoft.com/office/drawing/2014/main" id="{0B45A33B-0BD9-480E-BAB0-108E7C3BC64B}"/>
              </a:ext>
            </a:extLst>
          </p:cNvPr>
          <p:cNvPicPr>
            <a:picLocks noChangeArrowheads="1"/>
          </p:cNvPicPr>
          <p:nvPr/>
        </p:nvPicPr>
        <p:blipFill>
          <a:blip r:embed="rId5" cstate="print"/>
          <a:srcRect/>
          <a:stretch>
            <a:fillRect/>
          </a:stretch>
        </p:blipFill>
        <p:spPr bwMode="auto">
          <a:xfrm>
            <a:off x="12344400" y="6172200"/>
            <a:ext cx="1371600" cy="914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37" name="Picture 79" descr="kh003">
            <a:extLst>
              <a:ext uri="{FF2B5EF4-FFF2-40B4-BE49-F238E27FC236}">
                <a16:creationId xmlns:a16="http://schemas.microsoft.com/office/drawing/2014/main" id="{55FCEC56-EC95-4A72-9F34-577C879E4462}"/>
              </a:ext>
            </a:extLst>
          </p:cNvPr>
          <p:cNvPicPr>
            <a:picLocks noChangeArrowheads="1"/>
          </p:cNvPicPr>
          <p:nvPr/>
        </p:nvPicPr>
        <p:blipFill>
          <a:blip r:embed="rId6" cstate="print">
            <a:lum bright="12000"/>
          </a:blip>
          <a:srcRect/>
          <a:stretch>
            <a:fillRect/>
          </a:stretch>
        </p:blipFill>
        <p:spPr bwMode="auto">
          <a:xfrm>
            <a:off x="12344400" y="1273988"/>
            <a:ext cx="1371600" cy="914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38" name="Text Box 88">
            <a:extLst>
              <a:ext uri="{FF2B5EF4-FFF2-40B4-BE49-F238E27FC236}">
                <a16:creationId xmlns:a16="http://schemas.microsoft.com/office/drawing/2014/main" id="{059F3C13-0641-4990-87E2-D77617DB43BB}"/>
              </a:ext>
            </a:extLst>
          </p:cNvPr>
          <p:cNvSpPr txBox="1">
            <a:spLocks noChangeArrowheads="1"/>
          </p:cNvSpPr>
          <p:nvPr/>
        </p:nvSpPr>
        <p:spPr bwMode="auto">
          <a:xfrm>
            <a:off x="198122" y="1522414"/>
            <a:ext cx="2849880" cy="6363829"/>
          </a:xfrm>
          <a:prstGeom prst="rect">
            <a:avLst/>
          </a:prstGeom>
          <a:solidFill>
            <a:schemeClr val="tx2">
              <a:lumMod val="20000"/>
              <a:lumOff val="80000"/>
            </a:schemeClr>
          </a:solidFill>
          <a:ln w="9525" algn="ctr">
            <a:noFill/>
            <a:miter lim="800000"/>
          </a:ln>
          <a:effectLst/>
        </p:spPr>
        <p:txBody>
          <a:bodyPr wrap="square" lIns="135802" tIns="67899" rIns="135802" bIns="67899">
            <a:spAutoFit/>
          </a:bodyPr>
          <a:lstStyle/>
          <a:p>
            <a:pPr>
              <a:lnSpc>
                <a:spcPct val="150000"/>
              </a:lnSpc>
              <a:spcBef>
                <a:spcPct val="50000"/>
              </a:spcBef>
            </a:pPr>
            <a:r>
              <a:rPr lang="en-US" sz="2075" b="1" dirty="0">
                <a:effectLst>
                  <a:outerShdw blurRad="38100" dist="38100" dir="2700000" algn="tl">
                    <a:srgbClr val="FFFFFF"/>
                  </a:outerShdw>
                </a:effectLst>
              </a:rPr>
              <a:t>Preparation of Plan(s), Detailed Design Engineering, Drawings, BOQs and Estimates, Tendering process, Bid Evaluation, Project Management Consultancy,    Third Party Quality Control / Assurance, Value Engineering, Technical Audit</a:t>
            </a:r>
          </a:p>
        </p:txBody>
      </p:sp>
      <p:pic>
        <p:nvPicPr>
          <p:cNvPr id="39" name="Picture 77" descr="ELE2">
            <a:extLst>
              <a:ext uri="{FF2B5EF4-FFF2-40B4-BE49-F238E27FC236}">
                <a16:creationId xmlns:a16="http://schemas.microsoft.com/office/drawing/2014/main" id="{EB51EB4D-6D6F-4D28-9E77-756E36E5B614}"/>
              </a:ext>
            </a:extLst>
          </p:cNvPr>
          <p:cNvPicPr>
            <a:picLocks noChangeArrowheads="1"/>
          </p:cNvPicPr>
          <p:nvPr/>
        </p:nvPicPr>
        <p:blipFill>
          <a:blip r:embed="rId7" cstate="print">
            <a:lum bright="-6000"/>
          </a:blip>
          <a:srcRect/>
          <a:stretch>
            <a:fillRect/>
          </a:stretch>
        </p:blipFill>
        <p:spPr bwMode="auto">
          <a:xfrm>
            <a:off x="12344400" y="7391399"/>
            <a:ext cx="1371600" cy="914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40" name="Picture 78" descr="mbil-2">
            <a:extLst>
              <a:ext uri="{FF2B5EF4-FFF2-40B4-BE49-F238E27FC236}">
                <a16:creationId xmlns:a16="http://schemas.microsoft.com/office/drawing/2014/main" id="{49BBF369-D24F-4746-B66B-B1C8B2E5C9F1}"/>
              </a:ext>
            </a:extLst>
          </p:cNvPr>
          <p:cNvPicPr>
            <a:picLocks noChangeArrowheads="1"/>
          </p:cNvPicPr>
          <p:nvPr/>
        </p:nvPicPr>
        <p:blipFill>
          <a:blip r:embed="rId8" cstate="print"/>
          <a:srcRect t="7149" b="2998"/>
          <a:stretch>
            <a:fillRect/>
          </a:stretch>
        </p:blipFill>
        <p:spPr bwMode="auto">
          <a:xfrm>
            <a:off x="10698480" y="7387882"/>
            <a:ext cx="1371600" cy="914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41" name="Picture 2">
            <a:extLst>
              <a:ext uri="{FF2B5EF4-FFF2-40B4-BE49-F238E27FC236}">
                <a16:creationId xmlns:a16="http://schemas.microsoft.com/office/drawing/2014/main" id="{8B10A381-1CFB-4CAB-BD8C-22ADE6B273B5}"/>
              </a:ext>
            </a:extLst>
          </p:cNvPr>
          <p:cNvPicPr>
            <a:picLocks noChangeAspect="1" noChangeArrowheads="1"/>
          </p:cNvPicPr>
          <p:nvPr/>
        </p:nvPicPr>
        <p:blipFill>
          <a:blip r:embed="rId9"/>
          <a:srcRect/>
          <a:stretch>
            <a:fillRect/>
          </a:stretch>
        </p:blipFill>
        <p:spPr bwMode="auto">
          <a:xfrm>
            <a:off x="10698480" y="4869921"/>
            <a:ext cx="2989602" cy="10160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42" name="Picture 80" descr="vadodararoad">
            <a:extLst>
              <a:ext uri="{FF2B5EF4-FFF2-40B4-BE49-F238E27FC236}">
                <a16:creationId xmlns:a16="http://schemas.microsoft.com/office/drawing/2014/main" id="{997B17A1-71A1-4A2F-AC9F-8CA459D96F88}"/>
              </a:ext>
            </a:extLst>
          </p:cNvPr>
          <p:cNvPicPr>
            <a:picLocks noChangeArrowheads="1"/>
          </p:cNvPicPr>
          <p:nvPr/>
        </p:nvPicPr>
        <p:blipFill>
          <a:blip r:embed="rId10" cstate="print"/>
          <a:srcRect/>
          <a:stretch>
            <a:fillRect/>
          </a:stretch>
        </p:blipFill>
        <p:spPr bwMode="auto">
          <a:xfrm>
            <a:off x="10698480" y="1295400"/>
            <a:ext cx="1371600" cy="9144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43" name="Picture 3">
            <a:extLst>
              <a:ext uri="{FF2B5EF4-FFF2-40B4-BE49-F238E27FC236}">
                <a16:creationId xmlns:a16="http://schemas.microsoft.com/office/drawing/2014/main" id="{BF120705-ADD4-4038-AD73-46B197B7421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222" b="5163"/>
          <a:stretch/>
        </p:blipFill>
        <p:spPr bwMode="auto">
          <a:xfrm>
            <a:off x="10665460" y="2461950"/>
            <a:ext cx="1404620" cy="9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83" descr="Environment">
            <a:extLst>
              <a:ext uri="{FF2B5EF4-FFF2-40B4-BE49-F238E27FC236}">
                <a16:creationId xmlns:a16="http://schemas.microsoft.com/office/drawing/2014/main" id="{8B223A77-95BA-4E37-9DE1-9CD3B04AB8B9}"/>
              </a:ext>
            </a:extLst>
          </p:cNvPr>
          <p:cNvPicPr>
            <a:picLocks noChangeArrowheads="1"/>
          </p:cNvPicPr>
          <p:nvPr/>
        </p:nvPicPr>
        <p:blipFill>
          <a:blip r:embed="rId12" cstate="print"/>
          <a:srcRect/>
          <a:stretch>
            <a:fillRect/>
          </a:stretch>
        </p:blipFill>
        <p:spPr bwMode="auto">
          <a:xfrm>
            <a:off x="12344400" y="2514600"/>
            <a:ext cx="1371600" cy="8382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0247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defTabSz="1270635">
              <a:lnSpc>
                <a:spcPct val="110000"/>
              </a:lnSpc>
            </a:pPr>
            <a:r>
              <a:rPr kumimoji="1" lang="en-US" sz="3200" b="1" dirty="0">
                <a:solidFill>
                  <a:schemeClr val="bg1"/>
                </a:solidFill>
                <a:latin typeface="Franklin Gothic Book" pitchFamily="34" charset="0"/>
              </a:rPr>
              <a:t>Consultancy Services –Commercial, Residential Buildings and other sectors</a:t>
            </a:r>
          </a:p>
        </p:txBody>
      </p:sp>
      <p:sp>
        <p:nvSpPr>
          <p:cNvPr id="5" name="Freeform 29">
            <a:extLst>
              <a:ext uri="{FF2B5EF4-FFF2-40B4-BE49-F238E27FC236}">
                <a16:creationId xmlns:a16="http://schemas.microsoft.com/office/drawing/2014/main" id="{E8B7CFA5-6D16-4399-BED9-FE9969065665}"/>
              </a:ext>
            </a:extLst>
          </p:cNvPr>
          <p:cNvSpPr>
            <a:spLocks/>
          </p:cNvSpPr>
          <p:nvPr/>
        </p:nvSpPr>
        <p:spPr bwMode="auto">
          <a:xfrm>
            <a:off x="4114804" y="6477000"/>
            <a:ext cx="6159499" cy="762000"/>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02" tIns="67899" rIns="135802" bIns="67899"/>
          <a:lstStyle/>
          <a:p>
            <a:endParaRPr lang="en-US"/>
          </a:p>
        </p:txBody>
      </p:sp>
      <p:sp>
        <p:nvSpPr>
          <p:cNvPr id="6" name="Line 107">
            <a:extLst>
              <a:ext uri="{FF2B5EF4-FFF2-40B4-BE49-F238E27FC236}">
                <a16:creationId xmlns:a16="http://schemas.microsoft.com/office/drawing/2014/main" id="{E841B122-0F0D-4C93-87F8-25596983B077}"/>
              </a:ext>
            </a:extLst>
          </p:cNvPr>
          <p:cNvSpPr>
            <a:spLocks noChangeShapeType="1"/>
          </p:cNvSpPr>
          <p:nvPr/>
        </p:nvSpPr>
        <p:spPr bwMode="auto">
          <a:xfrm>
            <a:off x="3208021" y="6769101"/>
            <a:ext cx="853440" cy="0"/>
          </a:xfrm>
          <a:prstGeom prst="line">
            <a:avLst/>
          </a:prstGeom>
          <a:noFill/>
          <a:ln w="12700">
            <a:solidFill>
              <a:schemeClr val="tx1"/>
            </a:solidFill>
            <a:round/>
            <a:headEnd/>
            <a:tailEnd/>
          </a:ln>
          <a:effectLst/>
        </p:spPr>
        <p:txBody>
          <a:bodyPr lIns="135802" tIns="67899" rIns="135802" bIns="67899"/>
          <a:lstStyle/>
          <a:p>
            <a:endParaRPr lang="en-US"/>
          </a:p>
        </p:txBody>
      </p:sp>
      <p:sp>
        <p:nvSpPr>
          <p:cNvPr id="7" name="Line 106">
            <a:extLst>
              <a:ext uri="{FF2B5EF4-FFF2-40B4-BE49-F238E27FC236}">
                <a16:creationId xmlns:a16="http://schemas.microsoft.com/office/drawing/2014/main" id="{05F5D287-3F32-4275-9786-652F55AED3B5}"/>
              </a:ext>
            </a:extLst>
          </p:cNvPr>
          <p:cNvSpPr>
            <a:spLocks noChangeShapeType="1"/>
          </p:cNvSpPr>
          <p:nvPr/>
        </p:nvSpPr>
        <p:spPr bwMode="auto">
          <a:xfrm>
            <a:off x="3208021" y="5530849"/>
            <a:ext cx="853440" cy="0"/>
          </a:xfrm>
          <a:prstGeom prst="line">
            <a:avLst/>
          </a:prstGeom>
          <a:noFill/>
          <a:ln w="12700">
            <a:solidFill>
              <a:schemeClr val="tx1"/>
            </a:solidFill>
            <a:round/>
            <a:headEnd/>
            <a:tailEnd/>
          </a:ln>
          <a:effectLst/>
        </p:spPr>
        <p:txBody>
          <a:bodyPr lIns="135802" tIns="67899" rIns="135802" bIns="67899"/>
          <a:lstStyle/>
          <a:p>
            <a:endParaRPr lang="en-US"/>
          </a:p>
        </p:txBody>
      </p:sp>
      <p:sp>
        <p:nvSpPr>
          <p:cNvPr id="8" name="Line 105">
            <a:extLst>
              <a:ext uri="{FF2B5EF4-FFF2-40B4-BE49-F238E27FC236}">
                <a16:creationId xmlns:a16="http://schemas.microsoft.com/office/drawing/2014/main" id="{80F0D99A-279B-4D8B-BD83-3FD4FE81C7E2}"/>
              </a:ext>
            </a:extLst>
          </p:cNvPr>
          <p:cNvSpPr>
            <a:spLocks noChangeShapeType="1"/>
          </p:cNvSpPr>
          <p:nvPr/>
        </p:nvSpPr>
        <p:spPr bwMode="auto">
          <a:xfrm>
            <a:off x="3192781" y="4180417"/>
            <a:ext cx="853440" cy="0"/>
          </a:xfrm>
          <a:prstGeom prst="line">
            <a:avLst/>
          </a:prstGeom>
          <a:noFill/>
          <a:ln w="12700">
            <a:solidFill>
              <a:schemeClr val="tx1"/>
            </a:solidFill>
            <a:round/>
            <a:headEnd/>
            <a:tailEnd/>
          </a:ln>
          <a:effectLst/>
        </p:spPr>
        <p:txBody>
          <a:bodyPr lIns="135802" tIns="67899" rIns="135802" bIns="67899"/>
          <a:lstStyle/>
          <a:p>
            <a:endParaRPr lang="en-US"/>
          </a:p>
        </p:txBody>
      </p:sp>
      <p:sp>
        <p:nvSpPr>
          <p:cNvPr id="9" name="Line 104">
            <a:extLst>
              <a:ext uri="{FF2B5EF4-FFF2-40B4-BE49-F238E27FC236}">
                <a16:creationId xmlns:a16="http://schemas.microsoft.com/office/drawing/2014/main" id="{15E7DD4E-6886-4C34-AE44-427840661EA1}"/>
              </a:ext>
            </a:extLst>
          </p:cNvPr>
          <p:cNvSpPr>
            <a:spLocks noChangeShapeType="1"/>
          </p:cNvSpPr>
          <p:nvPr/>
        </p:nvSpPr>
        <p:spPr bwMode="auto">
          <a:xfrm>
            <a:off x="3169920" y="3016251"/>
            <a:ext cx="853440" cy="0"/>
          </a:xfrm>
          <a:prstGeom prst="line">
            <a:avLst/>
          </a:prstGeom>
          <a:noFill/>
          <a:ln w="12700">
            <a:solidFill>
              <a:schemeClr val="tx1"/>
            </a:solidFill>
            <a:round/>
            <a:headEnd/>
            <a:tailEnd/>
          </a:ln>
          <a:effectLst/>
        </p:spPr>
        <p:txBody>
          <a:bodyPr lIns="135802" tIns="67899" rIns="135802" bIns="67899"/>
          <a:lstStyle/>
          <a:p>
            <a:endParaRPr lang="en-US"/>
          </a:p>
        </p:txBody>
      </p:sp>
      <p:sp>
        <p:nvSpPr>
          <p:cNvPr id="10" name="Freeform 19">
            <a:extLst>
              <a:ext uri="{FF2B5EF4-FFF2-40B4-BE49-F238E27FC236}">
                <a16:creationId xmlns:a16="http://schemas.microsoft.com/office/drawing/2014/main" id="{0E333581-3397-4FE9-A58C-345FFC0699B6}"/>
              </a:ext>
            </a:extLst>
          </p:cNvPr>
          <p:cNvSpPr>
            <a:spLocks/>
          </p:cNvSpPr>
          <p:nvPr/>
        </p:nvSpPr>
        <p:spPr bwMode="auto">
          <a:xfrm>
            <a:off x="3169920" y="1733556"/>
            <a:ext cx="1211581" cy="6354233"/>
          </a:xfrm>
          <a:custGeom>
            <a:avLst/>
            <a:gdLst/>
            <a:ahLst/>
            <a:cxnLst>
              <a:cxn ang="0">
                <a:pos x="7" y="4526"/>
              </a:cxn>
              <a:cxn ang="0">
                <a:pos x="0" y="4526"/>
              </a:cxn>
              <a:cxn ang="0">
                <a:pos x="0" y="4519"/>
              </a:cxn>
              <a:cxn ang="0">
                <a:pos x="7" y="4519"/>
              </a:cxn>
              <a:cxn ang="0">
                <a:pos x="0" y="4519"/>
              </a:cxn>
              <a:cxn ang="0">
                <a:pos x="0" y="2291"/>
              </a:cxn>
              <a:cxn ang="0">
                <a:pos x="7" y="2291"/>
              </a:cxn>
              <a:cxn ang="0">
                <a:pos x="7" y="2221"/>
              </a:cxn>
              <a:cxn ang="0">
                <a:pos x="0" y="2221"/>
              </a:cxn>
              <a:cxn ang="0">
                <a:pos x="0" y="7"/>
              </a:cxn>
              <a:cxn ang="0">
                <a:pos x="0" y="0"/>
              </a:cxn>
              <a:cxn ang="0">
                <a:pos x="7" y="0"/>
              </a:cxn>
              <a:cxn ang="0">
                <a:pos x="695" y="0"/>
              </a:cxn>
              <a:cxn ang="0">
                <a:pos x="695" y="14"/>
              </a:cxn>
              <a:cxn ang="0">
                <a:pos x="14" y="14"/>
              </a:cxn>
              <a:cxn ang="0">
                <a:pos x="14" y="4512"/>
              </a:cxn>
              <a:cxn ang="0">
                <a:pos x="695" y="4512"/>
              </a:cxn>
              <a:cxn ang="0">
                <a:pos x="695" y="4526"/>
              </a:cxn>
              <a:cxn ang="0">
                <a:pos x="7" y="4526"/>
              </a:cxn>
              <a:cxn ang="0">
                <a:pos x="7" y="4526"/>
              </a:cxn>
            </a:cxnLst>
            <a:rect l="0" t="0" r="r" b="b"/>
            <a:pathLst>
              <a:path w="695" h="4526">
                <a:moveTo>
                  <a:pt x="7" y="4526"/>
                </a:moveTo>
                <a:lnTo>
                  <a:pt x="0" y="4526"/>
                </a:lnTo>
                <a:lnTo>
                  <a:pt x="0" y="4519"/>
                </a:lnTo>
                <a:lnTo>
                  <a:pt x="7" y="4519"/>
                </a:lnTo>
                <a:lnTo>
                  <a:pt x="0" y="4519"/>
                </a:lnTo>
                <a:lnTo>
                  <a:pt x="0" y="2291"/>
                </a:lnTo>
                <a:lnTo>
                  <a:pt x="7" y="2291"/>
                </a:lnTo>
                <a:lnTo>
                  <a:pt x="7" y="2221"/>
                </a:lnTo>
                <a:lnTo>
                  <a:pt x="0" y="2221"/>
                </a:lnTo>
                <a:lnTo>
                  <a:pt x="0" y="7"/>
                </a:lnTo>
                <a:lnTo>
                  <a:pt x="0" y="0"/>
                </a:lnTo>
                <a:lnTo>
                  <a:pt x="7" y="0"/>
                </a:lnTo>
                <a:lnTo>
                  <a:pt x="695" y="0"/>
                </a:lnTo>
                <a:lnTo>
                  <a:pt x="695" y="14"/>
                </a:lnTo>
                <a:lnTo>
                  <a:pt x="14" y="14"/>
                </a:lnTo>
                <a:lnTo>
                  <a:pt x="14" y="4512"/>
                </a:lnTo>
                <a:lnTo>
                  <a:pt x="695" y="4512"/>
                </a:lnTo>
                <a:lnTo>
                  <a:pt x="695" y="4526"/>
                </a:lnTo>
                <a:lnTo>
                  <a:pt x="7" y="4526"/>
                </a:lnTo>
                <a:lnTo>
                  <a:pt x="7" y="4526"/>
                </a:lnTo>
                <a:close/>
              </a:path>
            </a:pathLst>
          </a:custGeom>
          <a:solidFill>
            <a:srgbClr val="000000"/>
          </a:solidFill>
          <a:ln w="9525">
            <a:solidFill>
              <a:schemeClr val="tx1"/>
            </a:solidFill>
            <a:round/>
            <a:headEnd/>
            <a:tailEnd/>
          </a:ln>
        </p:spPr>
        <p:txBody>
          <a:bodyPr lIns="135802" tIns="67899" rIns="135802" bIns="67899"/>
          <a:lstStyle/>
          <a:p>
            <a:endParaRPr lang="en-US"/>
          </a:p>
        </p:txBody>
      </p:sp>
      <p:sp>
        <p:nvSpPr>
          <p:cNvPr id="11" name="Freeform 4">
            <a:extLst>
              <a:ext uri="{FF2B5EF4-FFF2-40B4-BE49-F238E27FC236}">
                <a16:creationId xmlns:a16="http://schemas.microsoft.com/office/drawing/2014/main" id="{0A783954-EA5E-44C2-A7B5-5494D8B488E3}"/>
              </a:ext>
            </a:extLst>
          </p:cNvPr>
          <p:cNvSpPr>
            <a:spLocks/>
          </p:cNvSpPr>
          <p:nvPr/>
        </p:nvSpPr>
        <p:spPr bwMode="auto">
          <a:xfrm>
            <a:off x="4803141" y="5526618"/>
            <a:ext cx="223520" cy="99484"/>
          </a:xfrm>
          <a:custGeom>
            <a:avLst/>
            <a:gdLst/>
            <a:ahLst/>
            <a:cxnLst>
              <a:cxn ang="0">
                <a:pos x="0" y="70"/>
              </a:cxn>
              <a:cxn ang="0">
                <a:pos x="0" y="0"/>
              </a:cxn>
              <a:cxn ang="0">
                <a:pos x="194" y="0"/>
              </a:cxn>
              <a:cxn ang="0">
                <a:pos x="194" y="70"/>
              </a:cxn>
              <a:cxn ang="0">
                <a:pos x="0" y="70"/>
              </a:cxn>
              <a:cxn ang="0">
                <a:pos x="0" y="70"/>
              </a:cxn>
            </a:cxnLst>
            <a:rect l="0" t="0" r="r" b="b"/>
            <a:pathLst>
              <a:path w="194" h="70">
                <a:moveTo>
                  <a:pt x="0" y="70"/>
                </a:moveTo>
                <a:lnTo>
                  <a:pt x="0" y="0"/>
                </a:lnTo>
                <a:lnTo>
                  <a:pt x="194" y="0"/>
                </a:lnTo>
                <a:lnTo>
                  <a:pt x="194" y="70"/>
                </a:lnTo>
                <a:lnTo>
                  <a:pt x="0" y="70"/>
                </a:lnTo>
                <a:lnTo>
                  <a:pt x="0" y="70"/>
                </a:lnTo>
                <a:close/>
              </a:path>
            </a:pathLst>
          </a:custGeom>
          <a:solidFill>
            <a:srgbClr val="000000"/>
          </a:solidFill>
          <a:ln w="9525">
            <a:noFill/>
            <a:round/>
            <a:headEnd/>
            <a:tailEnd/>
          </a:ln>
        </p:spPr>
        <p:txBody>
          <a:bodyPr lIns="135802" tIns="67899" rIns="135802" bIns="67899"/>
          <a:lstStyle/>
          <a:p>
            <a:endParaRPr lang="en-US"/>
          </a:p>
        </p:txBody>
      </p:sp>
      <p:sp>
        <p:nvSpPr>
          <p:cNvPr id="12" name="Line 9">
            <a:extLst>
              <a:ext uri="{FF2B5EF4-FFF2-40B4-BE49-F238E27FC236}">
                <a16:creationId xmlns:a16="http://schemas.microsoft.com/office/drawing/2014/main" id="{55471F4E-5334-441B-983D-5A64F0B73D15}"/>
              </a:ext>
            </a:extLst>
          </p:cNvPr>
          <p:cNvSpPr>
            <a:spLocks noChangeShapeType="1"/>
          </p:cNvSpPr>
          <p:nvPr/>
        </p:nvSpPr>
        <p:spPr bwMode="auto">
          <a:xfrm>
            <a:off x="4109720" y="1761071"/>
            <a:ext cx="0" cy="2116"/>
          </a:xfrm>
          <a:prstGeom prst="line">
            <a:avLst/>
          </a:prstGeom>
          <a:noFill/>
          <a:ln w="8890">
            <a:solidFill>
              <a:srgbClr val="000000"/>
            </a:solidFill>
            <a:round/>
            <a:headEnd/>
            <a:tailEnd/>
          </a:ln>
        </p:spPr>
        <p:txBody>
          <a:bodyPr lIns="135802" tIns="67899" rIns="135802" bIns="67899"/>
          <a:lstStyle/>
          <a:p>
            <a:endParaRPr lang="en-US"/>
          </a:p>
        </p:txBody>
      </p:sp>
      <p:sp>
        <p:nvSpPr>
          <p:cNvPr id="13" name="Line 11">
            <a:extLst>
              <a:ext uri="{FF2B5EF4-FFF2-40B4-BE49-F238E27FC236}">
                <a16:creationId xmlns:a16="http://schemas.microsoft.com/office/drawing/2014/main" id="{DEDF2E5B-9D9E-4BF8-AF56-112303660DC3}"/>
              </a:ext>
            </a:extLst>
          </p:cNvPr>
          <p:cNvSpPr>
            <a:spLocks noChangeShapeType="1"/>
          </p:cNvSpPr>
          <p:nvPr/>
        </p:nvSpPr>
        <p:spPr bwMode="auto">
          <a:xfrm>
            <a:off x="3924301" y="2817284"/>
            <a:ext cx="0" cy="2117"/>
          </a:xfrm>
          <a:prstGeom prst="line">
            <a:avLst/>
          </a:prstGeom>
          <a:noFill/>
          <a:ln w="8890">
            <a:solidFill>
              <a:srgbClr val="000000"/>
            </a:solidFill>
            <a:round/>
            <a:headEnd/>
            <a:tailEnd/>
          </a:ln>
        </p:spPr>
        <p:txBody>
          <a:bodyPr lIns="135802" tIns="67899" rIns="135802" bIns="67899"/>
          <a:lstStyle/>
          <a:p>
            <a:endParaRPr lang="en-US"/>
          </a:p>
        </p:txBody>
      </p:sp>
      <p:sp>
        <p:nvSpPr>
          <p:cNvPr id="14" name="Line 13">
            <a:extLst>
              <a:ext uri="{FF2B5EF4-FFF2-40B4-BE49-F238E27FC236}">
                <a16:creationId xmlns:a16="http://schemas.microsoft.com/office/drawing/2014/main" id="{0A1A39CF-1BDF-4231-9700-8AFC1E6DDEC0}"/>
              </a:ext>
            </a:extLst>
          </p:cNvPr>
          <p:cNvSpPr>
            <a:spLocks noChangeShapeType="1"/>
          </p:cNvSpPr>
          <p:nvPr/>
        </p:nvSpPr>
        <p:spPr bwMode="auto">
          <a:xfrm>
            <a:off x="3939541" y="5317067"/>
            <a:ext cx="0" cy="0"/>
          </a:xfrm>
          <a:prstGeom prst="line">
            <a:avLst/>
          </a:prstGeom>
          <a:noFill/>
          <a:ln w="8890">
            <a:solidFill>
              <a:srgbClr val="000000"/>
            </a:solidFill>
            <a:round/>
            <a:headEnd/>
            <a:tailEnd/>
          </a:ln>
        </p:spPr>
        <p:txBody>
          <a:bodyPr lIns="135802" tIns="67899" rIns="135802" bIns="67899"/>
          <a:lstStyle/>
          <a:p>
            <a:endParaRPr lang="en-US"/>
          </a:p>
        </p:txBody>
      </p:sp>
      <p:sp>
        <p:nvSpPr>
          <p:cNvPr id="15" name="Line 16">
            <a:extLst>
              <a:ext uri="{FF2B5EF4-FFF2-40B4-BE49-F238E27FC236}">
                <a16:creationId xmlns:a16="http://schemas.microsoft.com/office/drawing/2014/main" id="{E2C9702A-083E-4EE1-A5A4-8035F1FEE42B}"/>
              </a:ext>
            </a:extLst>
          </p:cNvPr>
          <p:cNvSpPr>
            <a:spLocks noChangeShapeType="1"/>
          </p:cNvSpPr>
          <p:nvPr/>
        </p:nvSpPr>
        <p:spPr bwMode="auto">
          <a:xfrm>
            <a:off x="3898901" y="3213103"/>
            <a:ext cx="0" cy="2116"/>
          </a:xfrm>
          <a:prstGeom prst="line">
            <a:avLst/>
          </a:prstGeom>
          <a:noFill/>
          <a:ln w="8890">
            <a:solidFill>
              <a:srgbClr val="000000"/>
            </a:solidFill>
            <a:round/>
            <a:headEnd/>
            <a:tailEnd/>
          </a:ln>
        </p:spPr>
        <p:txBody>
          <a:bodyPr lIns="135802" tIns="67899" rIns="135802" bIns="67899"/>
          <a:lstStyle/>
          <a:p>
            <a:endParaRPr lang="en-US"/>
          </a:p>
        </p:txBody>
      </p:sp>
      <p:sp>
        <p:nvSpPr>
          <p:cNvPr id="16" name="Line 18">
            <a:extLst>
              <a:ext uri="{FF2B5EF4-FFF2-40B4-BE49-F238E27FC236}">
                <a16:creationId xmlns:a16="http://schemas.microsoft.com/office/drawing/2014/main" id="{8BD6A984-F8F4-4DF3-B188-238561060B47}"/>
              </a:ext>
            </a:extLst>
          </p:cNvPr>
          <p:cNvSpPr>
            <a:spLocks noChangeShapeType="1"/>
          </p:cNvSpPr>
          <p:nvPr/>
        </p:nvSpPr>
        <p:spPr bwMode="auto">
          <a:xfrm>
            <a:off x="4267200" y="1782235"/>
            <a:ext cx="0" cy="0"/>
          </a:xfrm>
          <a:prstGeom prst="line">
            <a:avLst/>
          </a:prstGeom>
          <a:noFill/>
          <a:ln w="8890">
            <a:solidFill>
              <a:srgbClr val="000000"/>
            </a:solidFill>
            <a:round/>
            <a:headEnd/>
            <a:tailEnd/>
          </a:ln>
        </p:spPr>
        <p:txBody>
          <a:bodyPr lIns="135802" tIns="67899" rIns="135802" bIns="67899"/>
          <a:lstStyle/>
          <a:p>
            <a:endParaRPr lang="en-US"/>
          </a:p>
        </p:txBody>
      </p:sp>
      <p:sp>
        <p:nvSpPr>
          <p:cNvPr id="17" name="Freeform 29">
            <a:extLst>
              <a:ext uri="{FF2B5EF4-FFF2-40B4-BE49-F238E27FC236}">
                <a16:creationId xmlns:a16="http://schemas.microsoft.com/office/drawing/2014/main" id="{E8BBCCE1-2312-4E1B-B953-8791BB74CE27}"/>
              </a:ext>
            </a:extLst>
          </p:cNvPr>
          <p:cNvSpPr>
            <a:spLocks/>
          </p:cNvSpPr>
          <p:nvPr/>
        </p:nvSpPr>
        <p:spPr bwMode="auto">
          <a:xfrm>
            <a:off x="4036067" y="5268387"/>
            <a:ext cx="6159499" cy="495300"/>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02" tIns="67899" rIns="135802" bIns="67899"/>
          <a:lstStyle/>
          <a:p>
            <a:endParaRPr lang="en-US"/>
          </a:p>
        </p:txBody>
      </p:sp>
      <p:sp>
        <p:nvSpPr>
          <p:cNvPr id="18" name="Freeform 31">
            <a:extLst>
              <a:ext uri="{FF2B5EF4-FFF2-40B4-BE49-F238E27FC236}">
                <a16:creationId xmlns:a16="http://schemas.microsoft.com/office/drawing/2014/main" id="{DE2DDDA8-5C3D-4437-9490-F31E23C34E36}"/>
              </a:ext>
            </a:extLst>
          </p:cNvPr>
          <p:cNvSpPr>
            <a:spLocks/>
          </p:cNvSpPr>
          <p:nvPr/>
        </p:nvSpPr>
        <p:spPr bwMode="auto">
          <a:xfrm>
            <a:off x="4038600" y="2749556"/>
            <a:ext cx="6159501" cy="497417"/>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02" tIns="67899" rIns="135802" bIns="67899"/>
          <a:lstStyle/>
          <a:p>
            <a:endParaRPr lang="en-US"/>
          </a:p>
        </p:txBody>
      </p:sp>
      <p:sp>
        <p:nvSpPr>
          <p:cNvPr id="19" name="Freeform 33">
            <a:extLst>
              <a:ext uri="{FF2B5EF4-FFF2-40B4-BE49-F238E27FC236}">
                <a16:creationId xmlns:a16="http://schemas.microsoft.com/office/drawing/2014/main" id="{3AA1988F-B155-4A95-8E51-687779F88C97}"/>
              </a:ext>
            </a:extLst>
          </p:cNvPr>
          <p:cNvSpPr>
            <a:spLocks/>
          </p:cNvSpPr>
          <p:nvPr/>
        </p:nvSpPr>
        <p:spPr bwMode="auto">
          <a:xfrm>
            <a:off x="4046227" y="1576917"/>
            <a:ext cx="6159499" cy="785283"/>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headEnd/>
            <a:tailEnd/>
          </a:ln>
        </p:spPr>
        <p:txBody>
          <a:bodyPr lIns="135802" tIns="67899" rIns="135802" bIns="67899"/>
          <a:lstStyle/>
          <a:p>
            <a:endParaRPr lang="en-US"/>
          </a:p>
        </p:txBody>
      </p:sp>
      <p:sp>
        <p:nvSpPr>
          <p:cNvPr id="20" name="Freeform 37">
            <a:extLst>
              <a:ext uri="{FF2B5EF4-FFF2-40B4-BE49-F238E27FC236}">
                <a16:creationId xmlns:a16="http://schemas.microsoft.com/office/drawing/2014/main" id="{9B9A5594-4DFB-4E91-942D-965D24383463}"/>
              </a:ext>
            </a:extLst>
          </p:cNvPr>
          <p:cNvSpPr>
            <a:spLocks/>
          </p:cNvSpPr>
          <p:nvPr/>
        </p:nvSpPr>
        <p:spPr bwMode="auto">
          <a:xfrm>
            <a:off x="4036067" y="3932772"/>
            <a:ext cx="6159499" cy="476249"/>
          </a:xfrm>
          <a:custGeom>
            <a:avLst/>
            <a:gdLst/>
            <a:ahLst/>
            <a:cxnLst>
              <a:cxn ang="0">
                <a:pos x="4244" y="399"/>
              </a:cxn>
              <a:cxn ang="0">
                <a:pos x="0" y="399"/>
              </a:cxn>
              <a:cxn ang="0">
                <a:pos x="0" y="0"/>
              </a:cxn>
              <a:cxn ang="0">
                <a:pos x="4244" y="0"/>
              </a:cxn>
              <a:cxn ang="0">
                <a:pos x="4244" y="399"/>
              </a:cxn>
              <a:cxn ang="0">
                <a:pos x="4244" y="399"/>
              </a:cxn>
              <a:cxn ang="0">
                <a:pos x="4244" y="399"/>
              </a:cxn>
            </a:cxnLst>
            <a:rect l="0" t="0" r="r" b="b"/>
            <a:pathLst>
              <a:path w="4244" h="399">
                <a:moveTo>
                  <a:pt x="4244" y="399"/>
                </a:moveTo>
                <a:lnTo>
                  <a:pt x="0" y="399"/>
                </a:lnTo>
                <a:lnTo>
                  <a:pt x="0" y="0"/>
                </a:lnTo>
                <a:lnTo>
                  <a:pt x="4244" y="0"/>
                </a:lnTo>
                <a:lnTo>
                  <a:pt x="4244" y="399"/>
                </a:lnTo>
                <a:lnTo>
                  <a:pt x="4244" y="399"/>
                </a:lnTo>
                <a:lnTo>
                  <a:pt x="4244" y="399"/>
                </a:lnTo>
                <a:close/>
              </a:path>
            </a:pathLst>
          </a:custGeom>
          <a:solidFill>
            <a:srgbClr val="ECCD91"/>
          </a:solidFill>
          <a:ln w="9525">
            <a:noFill/>
            <a:round/>
            <a:headEnd/>
            <a:tailEnd/>
          </a:ln>
        </p:spPr>
        <p:txBody>
          <a:bodyPr lIns="135802" tIns="67899" rIns="135802" bIns="67899"/>
          <a:lstStyle/>
          <a:p>
            <a:endParaRPr lang="en-US"/>
          </a:p>
        </p:txBody>
      </p:sp>
      <p:sp>
        <p:nvSpPr>
          <p:cNvPr id="21" name="Rectangle 38">
            <a:extLst>
              <a:ext uri="{FF2B5EF4-FFF2-40B4-BE49-F238E27FC236}">
                <a16:creationId xmlns:a16="http://schemas.microsoft.com/office/drawing/2014/main" id="{701EC122-EB75-4468-A026-AC95FDBB510B}"/>
              </a:ext>
            </a:extLst>
          </p:cNvPr>
          <p:cNvSpPr>
            <a:spLocks noChangeArrowheads="1"/>
          </p:cNvSpPr>
          <p:nvPr/>
        </p:nvSpPr>
        <p:spPr bwMode="auto">
          <a:xfrm>
            <a:off x="4284986" y="5391154"/>
            <a:ext cx="4217501" cy="290849"/>
          </a:xfrm>
          <a:prstGeom prst="rect">
            <a:avLst/>
          </a:prstGeom>
          <a:noFill/>
          <a:ln w="9525">
            <a:noFill/>
            <a:miter lim="800000"/>
            <a:headEnd/>
            <a:tailEnd/>
          </a:ln>
        </p:spPr>
        <p:txBody>
          <a:bodyPr wrap="none" lIns="0" tIns="0" rIns="0" bIns="0">
            <a:spAutoFit/>
          </a:bodyPr>
          <a:lstStyle/>
          <a:p>
            <a:pPr defTabSz="1292003">
              <a:lnSpc>
                <a:spcPct val="90000"/>
              </a:lnSpc>
              <a:spcBef>
                <a:spcPct val="50000"/>
              </a:spcBef>
            </a:pPr>
            <a:r>
              <a:rPr lang="en-US" sz="2100" b="1" dirty="0">
                <a:solidFill>
                  <a:srgbClr val="000000"/>
                </a:solidFill>
                <a:latin typeface="Arial" charset="0"/>
              </a:rPr>
              <a:t>Hospitals and Health Care sector</a:t>
            </a:r>
          </a:p>
        </p:txBody>
      </p:sp>
      <p:sp>
        <p:nvSpPr>
          <p:cNvPr id="22" name="Rectangle 39">
            <a:extLst>
              <a:ext uri="{FF2B5EF4-FFF2-40B4-BE49-F238E27FC236}">
                <a16:creationId xmlns:a16="http://schemas.microsoft.com/office/drawing/2014/main" id="{77EAB0CE-B8AF-4D2A-9A1A-54643D39D896}"/>
              </a:ext>
            </a:extLst>
          </p:cNvPr>
          <p:cNvSpPr>
            <a:spLocks noChangeArrowheads="1"/>
          </p:cNvSpPr>
          <p:nvPr/>
        </p:nvSpPr>
        <p:spPr bwMode="auto">
          <a:xfrm>
            <a:off x="4340863" y="4070354"/>
            <a:ext cx="5200976" cy="290849"/>
          </a:xfrm>
          <a:prstGeom prst="rect">
            <a:avLst/>
          </a:prstGeom>
          <a:noFill/>
          <a:ln w="9525">
            <a:noFill/>
            <a:miter lim="800000"/>
            <a:headEnd/>
            <a:tailEnd/>
          </a:ln>
        </p:spPr>
        <p:txBody>
          <a:bodyPr wrap="none" lIns="0" tIns="0" rIns="0" bIns="0">
            <a:spAutoFit/>
          </a:bodyPr>
          <a:lstStyle/>
          <a:p>
            <a:pPr defTabSz="1292003">
              <a:lnSpc>
                <a:spcPct val="90000"/>
              </a:lnSpc>
              <a:spcBef>
                <a:spcPct val="50000"/>
              </a:spcBef>
            </a:pPr>
            <a:r>
              <a:rPr lang="en-US" sz="2100" b="1" dirty="0">
                <a:solidFill>
                  <a:srgbClr val="000000"/>
                </a:solidFill>
                <a:latin typeface="Arial" charset="0"/>
              </a:rPr>
              <a:t>Hotels, Tourism &amp; Entertainment sectors</a:t>
            </a:r>
          </a:p>
        </p:txBody>
      </p:sp>
      <p:sp>
        <p:nvSpPr>
          <p:cNvPr id="23" name="Rectangle 41">
            <a:extLst>
              <a:ext uri="{FF2B5EF4-FFF2-40B4-BE49-F238E27FC236}">
                <a16:creationId xmlns:a16="http://schemas.microsoft.com/office/drawing/2014/main" id="{061C82AB-4501-4892-B3FD-5CFDBBFA7D71}"/>
              </a:ext>
            </a:extLst>
          </p:cNvPr>
          <p:cNvSpPr>
            <a:spLocks noChangeArrowheads="1"/>
          </p:cNvSpPr>
          <p:nvPr/>
        </p:nvSpPr>
        <p:spPr bwMode="auto">
          <a:xfrm>
            <a:off x="4236721" y="1691221"/>
            <a:ext cx="5745480" cy="581698"/>
          </a:xfrm>
          <a:prstGeom prst="rect">
            <a:avLst/>
          </a:prstGeom>
          <a:noFill/>
          <a:ln w="9525">
            <a:noFill/>
            <a:miter lim="800000"/>
            <a:headEnd/>
            <a:tailEnd/>
          </a:ln>
        </p:spPr>
        <p:txBody>
          <a:bodyPr wrap="square" lIns="0" tIns="0" rIns="0" bIns="0">
            <a:spAutoFit/>
          </a:bodyPr>
          <a:lstStyle/>
          <a:p>
            <a:pPr defTabSz="1292003">
              <a:lnSpc>
                <a:spcPct val="90000"/>
              </a:lnSpc>
              <a:spcBef>
                <a:spcPct val="50000"/>
              </a:spcBef>
            </a:pPr>
            <a:r>
              <a:rPr lang="en-US" sz="2100" b="1" dirty="0">
                <a:solidFill>
                  <a:srgbClr val="000000"/>
                </a:solidFill>
                <a:latin typeface="Arial" charset="0"/>
              </a:rPr>
              <a:t>Institutional / Corporate / </a:t>
            </a:r>
            <a:r>
              <a:rPr lang="en-US" sz="2100" b="1" dirty="0">
                <a:latin typeface="Arial" charset="0"/>
              </a:rPr>
              <a:t>Educational Institutions </a:t>
            </a:r>
            <a:r>
              <a:rPr lang="en-US" sz="2100" b="1" dirty="0">
                <a:solidFill>
                  <a:srgbClr val="000000"/>
                </a:solidFill>
                <a:latin typeface="Arial" charset="0"/>
              </a:rPr>
              <a:t>Sector(s)</a:t>
            </a:r>
          </a:p>
        </p:txBody>
      </p:sp>
      <p:sp>
        <p:nvSpPr>
          <p:cNvPr id="24" name="Rectangle 42">
            <a:extLst>
              <a:ext uri="{FF2B5EF4-FFF2-40B4-BE49-F238E27FC236}">
                <a16:creationId xmlns:a16="http://schemas.microsoft.com/office/drawing/2014/main" id="{FFEDFF07-E4B2-4610-AC3B-228A215DC51F}"/>
              </a:ext>
            </a:extLst>
          </p:cNvPr>
          <p:cNvSpPr>
            <a:spLocks noChangeArrowheads="1"/>
          </p:cNvSpPr>
          <p:nvPr/>
        </p:nvSpPr>
        <p:spPr bwMode="auto">
          <a:xfrm>
            <a:off x="4279902" y="2861739"/>
            <a:ext cx="4727256" cy="290849"/>
          </a:xfrm>
          <a:prstGeom prst="rect">
            <a:avLst/>
          </a:prstGeom>
          <a:noFill/>
          <a:ln w="9525">
            <a:noFill/>
            <a:miter lim="800000"/>
            <a:headEnd/>
            <a:tailEnd/>
          </a:ln>
        </p:spPr>
        <p:txBody>
          <a:bodyPr wrap="none" lIns="0" tIns="0" rIns="0" bIns="0">
            <a:spAutoFit/>
          </a:bodyPr>
          <a:lstStyle/>
          <a:p>
            <a:pPr defTabSz="1292003">
              <a:lnSpc>
                <a:spcPct val="90000"/>
              </a:lnSpc>
              <a:spcBef>
                <a:spcPct val="50000"/>
              </a:spcBef>
            </a:pPr>
            <a:r>
              <a:rPr lang="en-US" sz="2100" b="1" dirty="0">
                <a:solidFill>
                  <a:srgbClr val="000000"/>
                </a:solidFill>
                <a:latin typeface="Arial" charset="0"/>
              </a:rPr>
              <a:t>Commercial Centers (with Multi-</a:t>
            </a:r>
            <a:r>
              <a:rPr lang="en-US" sz="2100" b="1" dirty="0" err="1">
                <a:solidFill>
                  <a:srgbClr val="000000"/>
                </a:solidFill>
                <a:latin typeface="Arial" charset="0"/>
              </a:rPr>
              <a:t>Plex</a:t>
            </a:r>
            <a:r>
              <a:rPr lang="en-US" sz="2100" b="1" dirty="0">
                <a:solidFill>
                  <a:srgbClr val="000000"/>
                </a:solidFill>
                <a:latin typeface="Arial" charset="0"/>
              </a:rPr>
              <a:t>)</a:t>
            </a:r>
          </a:p>
        </p:txBody>
      </p:sp>
      <p:sp>
        <p:nvSpPr>
          <p:cNvPr id="25" name="Line 94">
            <a:extLst>
              <a:ext uri="{FF2B5EF4-FFF2-40B4-BE49-F238E27FC236}">
                <a16:creationId xmlns:a16="http://schemas.microsoft.com/office/drawing/2014/main" id="{FF94ABC6-2704-44DB-92A1-13583F5D47F9}"/>
              </a:ext>
            </a:extLst>
          </p:cNvPr>
          <p:cNvSpPr>
            <a:spLocks noChangeShapeType="1"/>
          </p:cNvSpPr>
          <p:nvPr/>
        </p:nvSpPr>
        <p:spPr bwMode="auto">
          <a:xfrm>
            <a:off x="3947160" y="7863420"/>
            <a:ext cx="0" cy="2117"/>
          </a:xfrm>
          <a:prstGeom prst="line">
            <a:avLst/>
          </a:prstGeom>
          <a:noFill/>
          <a:ln w="8890">
            <a:solidFill>
              <a:srgbClr val="000000"/>
            </a:solidFill>
            <a:round/>
            <a:headEnd/>
            <a:tailEnd/>
          </a:ln>
        </p:spPr>
        <p:txBody>
          <a:bodyPr lIns="135802" tIns="67899" rIns="135802" bIns="67899"/>
          <a:lstStyle/>
          <a:p>
            <a:endParaRPr lang="en-US"/>
          </a:p>
        </p:txBody>
      </p:sp>
      <p:sp>
        <p:nvSpPr>
          <p:cNvPr id="26" name="Line 95">
            <a:extLst>
              <a:ext uri="{FF2B5EF4-FFF2-40B4-BE49-F238E27FC236}">
                <a16:creationId xmlns:a16="http://schemas.microsoft.com/office/drawing/2014/main" id="{6BF0A413-02F0-4FA8-A4E4-F1ADE6B5DBF9}"/>
              </a:ext>
            </a:extLst>
          </p:cNvPr>
          <p:cNvSpPr>
            <a:spLocks noChangeShapeType="1"/>
          </p:cNvSpPr>
          <p:nvPr/>
        </p:nvSpPr>
        <p:spPr bwMode="auto">
          <a:xfrm>
            <a:off x="6743701" y="5403852"/>
            <a:ext cx="0" cy="2117"/>
          </a:xfrm>
          <a:prstGeom prst="line">
            <a:avLst/>
          </a:prstGeom>
          <a:noFill/>
          <a:ln w="8890">
            <a:solidFill>
              <a:srgbClr val="000000"/>
            </a:solidFill>
            <a:round/>
            <a:headEnd/>
            <a:tailEnd/>
          </a:ln>
        </p:spPr>
        <p:txBody>
          <a:bodyPr lIns="135802" tIns="67899" rIns="135802" bIns="67899"/>
          <a:lstStyle/>
          <a:p>
            <a:endParaRPr lang="en-US"/>
          </a:p>
        </p:txBody>
      </p:sp>
      <p:sp>
        <p:nvSpPr>
          <p:cNvPr id="27" name="Freeform 97">
            <a:extLst>
              <a:ext uri="{FF2B5EF4-FFF2-40B4-BE49-F238E27FC236}">
                <a16:creationId xmlns:a16="http://schemas.microsoft.com/office/drawing/2014/main" id="{E8334E4F-E5D0-4ACC-8DCA-D1A3C1BDD477}"/>
              </a:ext>
            </a:extLst>
          </p:cNvPr>
          <p:cNvSpPr>
            <a:spLocks/>
          </p:cNvSpPr>
          <p:nvPr/>
        </p:nvSpPr>
        <p:spPr bwMode="auto">
          <a:xfrm>
            <a:off x="4061467" y="7795685"/>
            <a:ext cx="6159499" cy="662515"/>
          </a:xfrm>
          <a:custGeom>
            <a:avLst/>
            <a:gdLst/>
            <a:ahLst/>
            <a:cxnLst>
              <a:cxn ang="0">
                <a:pos x="4244" y="413"/>
              </a:cxn>
              <a:cxn ang="0">
                <a:pos x="0" y="413"/>
              </a:cxn>
              <a:cxn ang="0">
                <a:pos x="0" y="0"/>
              </a:cxn>
              <a:cxn ang="0">
                <a:pos x="4244" y="0"/>
              </a:cxn>
              <a:cxn ang="0">
                <a:pos x="4244" y="413"/>
              </a:cxn>
              <a:cxn ang="0">
                <a:pos x="4244" y="413"/>
              </a:cxn>
              <a:cxn ang="0">
                <a:pos x="4244" y="413"/>
              </a:cxn>
            </a:cxnLst>
            <a:rect l="0" t="0" r="r" b="b"/>
            <a:pathLst>
              <a:path w="4244" h="413">
                <a:moveTo>
                  <a:pt x="4244" y="413"/>
                </a:moveTo>
                <a:lnTo>
                  <a:pt x="0" y="413"/>
                </a:lnTo>
                <a:lnTo>
                  <a:pt x="0" y="0"/>
                </a:lnTo>
                <a:lnTo>
                  <a:pt x="4244" y="0"/>
                </a:lnTo>
                <a:lnTo>
                  <a:pt x="4244" y="413"/>
                </a:lnTo>
                <a:lnTo>
                  <a:pt x="4244" y="413"/>
                </a:lnTo>
                <a:lnTo>
                  <a:pt x="4244" y="413"/>
                </a:lnTo>
                <a:close/>
              </a:path>
            </a:pathLst>
          </a:custGeom>
          <a:solidFill>
            <a:srgbClr val="ECCD91"/>
          </a:solidFill>
          <a:ln w="9525">
            <a:noFill/>
            <a:round/>
            <a:headEnd/>
            <a:tailEnd/>
          </a:ln>
        </p:spPr>
        <p:txBody>
          <a:bodyPr lIns="135802" tIns="67899" rIns="135802" bIns="67899"/>
          <a:lstStyle/>
          <a:p>
            <a:endParaRPr lang="en-US"/>
          </a:p>
        </p:txBody>
      </p:sp>
      <p:sp>
        <p:nvSpPr>
          <p:cNvPr id="28" name="Line 99">
            <a:extLst>
              <a:ext uri="{FF2B5EF4-FFF2-40B4-BE49-F238E27FC236}">
                <a16:creationId xmlns:a16="http://schemas.microsoft.com/office/drawing/2014/main" id="{D1CDED6F-B888-469F-9C3E-DAFB1C12C41B}"/>
              </a:ext>
            </a:extLst>
          </p:cNvPr>
          <p:cNvSpPr>
            <a:spLocks noChangeShapeType="1"/>
          </p:cNvSpPr>
          <p:nvPr/>
        </p:nvSpPr>
        <p:spPr bwMode="auto">
          <a:xfrm>
            <a:off x="3931920" y="6576484"/>
            <a:ext cx="0" cy="2117"/>
          </a:xfrm>
          <a:prstGeom prst="line">
            <a:avLst/>
          </a:prstGeom>
          <a:noFill/>
          <a:ln w="8890">
            <a:solidFill>
              <a:srgbClr val="000000"/>
            </a:solidFill>
            <a:round/>
            <a:headEnd/>
            <a:tailEnd/>
          </a:ln>
        </p:spPr>
        <p:txBody>
          <a:bodyPr lIns="135802" tIns="67899" rIns="135802" bIns="67899"/>
          <a:lstStyle/>
          <a:p>
            <a:endParaRPr lang="en-US"/>
          </a:p>
        </p:txBody>
      </p:sp>
      <p:sp>
        <p:nvSpPr>
          <p:cNvPr id="29" name="Line 100">
            <a:extLst>
              <a:ext uri="{FF2B5EF4-FFF2-40B4-BE49-F238E27FC236}">
                <a16:creationId xmlns:a16="http://schemas.microsoft.com/office/drawing/2014/main" id="{19498AA3-D434-46F5-9ABF-50B149F2398E}"/>
              </a:ext>
            </a:extLst>
          </p:cNvPr>
          <p:cNvSpPr>
            <a:spLocks noChangeShapeType="1"/>
          </p:cNvSpPr>
          <p:nvPr/>
        </p:nvSpPr>
        <p:spPr bwMode="auto">
          <a:xfrm>
            <a:off x="3906520" y="6972303"/>
            <a:ext cx="0" cy="2116"/>
          </a:xfrm>
          <a:prstGeom prst="line">
            <a:avLst/>
          </a:prstGeom>
          <a:noFill/>
          <a:ln w="8890">
            <a:solidFill>
              <a:srgbClr val="000000"/>
            </a:solidFill>
            <a:round/>
            <a:headEnd/>
            <a:tailEnd/>
          </a:ln>
        </p:spPr>
        <p:txBody>
          <a:bodyPr lIns="135802" tIns="67899" rIns="135802" bIns="67899"/>
          <a:lstStyle/>
          <a:p>
            <a:endParaRPr lang="en-US"/>
          </a:p>
        </p:txBody>
      </p:sp>
      <p:pic>
        <p:nvPicPr>
          <p:cNvPr id="30" name="Picture 3">
            <a:extLst>
              <a:ext uri="{FF2B5EF4-FFF2-40B4-BE49-F238E27FC236}">
                <a16:creationId xmlns:a16="http://schemas.microsoft.com/office/drawing/2014/main" id="{5DE5BB99-978E-4169-94F5-3A1EBF25DB67}"/>
              </a:ext>
            </a:extLst>
          </p:cNvPr>
          <p:cNvPicPr>
            <a:picLocks noChangeAspect="1" noChangeArrowheads="1"/>
          </p:cNvPicPr>
          <p:nvPr/>
        </p:nvPicPr>
        <p:blipFill>
          <a:blip r:embed="rId2"/>
          <a:srcRect/>
          <a:stretch>
            <a:fillRect/>
          </a:stretch>
        </p:blipFill>
        <p:spPr bwMode="auto">
          <a:xfrm>
            <a:off x="10363201" y="1447801"/>
            <a:ext cx="3826394" cy="7010400"/>
          </a:xfrm>
          <a:prstGeom prst="rect">
            <a:avLst/>
          </a:prstGeom>
          <a:noFill/>
          <a:ln w="9525">
            <a:noFill/>
            <a:miter lim="800000"/>
            <a:headEnd/>
            <a:tailEnd/>
          </a:ln>
          <a:effectLst/>
        </p:spPr>
      </p:pic>
      <p:sp>
        <p:nvSpPr>
          <p:cNvPr id="31" name="Rectangle 43">
            <a:extLst>
              <a:ext uri="{FF2B5EF4-FFF2-40B4-BE49-F238E27FC236}">
                <a16:creationId xmlns:a16="http://schemas.microsoft.com/office/drawing/2014/main" id="{18B2361F-3BBD-4BAD-AD8B-B10FDF557D99}"/>
              </a:ext>
            </a:extLst>
          </p:cNvPr>
          <p:cNvSpPr>
            <a:spLocks noChangeArrowheads="1"/>
          </p:cNvSpPr>
          <p:nvPr/>
        </p:nvSpPr>
        <p:spPr bwMode="auto">
          <a:xfrm>
            <a:off x="4114799" y="6504902"/>
            <a:ext cx="5181601" cy="581698"/>
          </a:xfrm>
          <a:prstGeom prst="rect">
            <a:avLst/>
          </a:prstGeom>
          <a:noFill/>
          <a:ln w="9525">
            <a:noFill/>
            <a:miter lim="800000"/>
            <a:headEnd/>
            <a:tailEnd/>
          </a:ln>
        </p:spPr>
        <p:txBody>
          <a:bodyPr wrap="square" lIns="0" tIns="0" rIns="0" bIns="0">
            <a:spAutoFit/>
          </a:bodyPr>
          <a:lstStyle/>
          <a:p>
            <a:pPr algn="r" defTabSz="1292003">
              <a:lnSpc>
                <a:spcPct val="90000"/>
              </a:lnSpc>
              <a:spcBef>
                <a:spcPct val="50000"/>
              </a:spcBef>
            </a:pPr>
            <a:r>
              <a:rPr lang="en-US" sz="2100" b="1" dirty="0">
                <a:solidFill>
                  <a:srgbClr val="000000"/>
                </a:solidFill>
                <a:latin typeface="Arial" charset="0"/>
              </a:rPr>
              <a:t>Township Planning and Housing Sector       (Premium / Affordable)</a:t>
            </a:r>
          </a:p>
        </p:txBody>
      </p:sp>
      <p:sp>
        <p:nvSpPr>
          <p:cNvPr id="32" name="Rectangle 31">
            <a:extLst>
              <a:ext uri="{FF2B5EF4-FFF2-40B4-BE49-F238E27FC236}">
                <a16:creationId xmlns:a16="http://schemas.microsoft.com/office/drawing/2014/main" id="{7FCAD91F-3773-46D0-AC64-26A4175E51CB}"/>
              </a:ext>
            </a:extLst>
          </p:cNvPr>
          <p:cNvSpPr>
            <a:spLocks noChangeArrowheads="1"/>
          </p:cNvSpPr>
          <p:nvPr/>
        </p:nvSpPr>
        <p:spPr bwMode="auto">
          <a:xfrm>
            <a:off x="4114800" y="7924800"/>
            <a:ext cx="5562598" cy="290849"/>
          </a:xfrm>
          <a:prstGeom prst="rect">
            <a:avLst/>
          </a:prstGeom>
          <a:noFill/>
          <a:ln w="9525">
            <a:noFill/>
            <a:miter lim="800000"/>
            <a:headEnd/>
            <a:tailEnd/>
          </a:ln>
        </p:spPr>
        <p:txBody>
          <a:bodyPr wrap="square" lIns="0" tIns="0" rIns="0" bIns="0">
            <a:spAutoFit/>
          </a:bodyPr>
          <a:lstStyle/>
          <a:p>
            <a:pPr defTabSz="1292003">
              <a:lnSpc>
                <a:spcPct val="90000"/>
              </a:lnSpc>
              <a:spcBef>
                <a:spcPct val="50000"/>
              </a:spcBef>
            </a:pPr>
            <a:r>
              <a:rPr lang="en-US" sz="2100" b="1" dirty="0">
                <a:solidFill>
                  <a:srgbClr val="000000"/>
                </a:solidFill>
                <a:latin typeface="Arial" charset="0"/>
              </a:rPr>
              <a:t>   Special Projects</a:t>
            </a:r>
          </a:p>
        </p:txBody>
      </p:sp>
      <p:sp>
        <p:nvSpPr>
          <p:cNvPr id="33" name="Text Box 88">
            <a:extLst>
              <a:ext uri="{FF2B5EF4-FFF2-40B4-BE49-F238E27FC236}">
                <a16:creationId xmlns:a16="http://schemas.microsoft.com/office/drawing/2014/main" id="{8A990793-7428-4151-94ED-5DF6CF8A5006}"/>
              </a:ext>
            </a:extLst>
          </p:cNvPr>
          <p:cNvSpPr txBox="1">
            <a:spLocks noChangeArrowheads="1"/>
          </p:cNvSpPr>
          <p:nvPr/>
        </p:nvSpPr>
        <p:spPr bwMode="auto">
          <a:xfrm>
            <a:off x="198122" y="1752600"/>
            <a:ext cx="2849880" cy="6363829"/>
          </a:xfrm>
          <a:prstGeom prst="rect">
            <a:avLst/>
          </a:prstGeom>
          <a:solidFill>
            <a:schemeClr val="tx2">
              <a:lumMod val="20000"/>
              <a:lumOff val="80000"/>
            </a:schemeClr>
          </a:solidFill>
          <a:ln w="9525" algn="ctr">
            <a:noFill/>
            <a:miter lim="800000"/>
          </a:ln>
          <a:effectLst/>
        </p:spPr>
        <p:txBody>
          <a:bodyPr wrap="square" lIns="135802" tIns="67899" rIns="135802" bIns="67899">
            <a:spAutoFit/>
          </a:bodyPr>
          <a:lstStyle/>
          <a:p>
            <a:pPr>
              <a:lnSpc>
                <a:spcPct val="150000"/>
              </a:lnSpc>
              <a:spcBef>
                <a:spcPct val="50000"/>
              </a:spcBef>
            </a:pPr>
            <a:r>
              <a:rPr lang="en-US" sz="2075" b="1" dirty="0">
                <a:effectLst>
                  <a:outerShdw blurRad="38100" dist="38100" dir="2700000" algn="tl">
                    <a:srgbClr val="FFFFFF"/>
                  </a:outerShdw>
                </a:effectLst>
              </a:rPr>
              <a:t>Preparation of Plan(s), Detailed Design Engineering, Drawings, BOQs and Estimates, Tendering process, Bid Evaluation, Project Management Consultancy,    Third Party Quality Control / Assurance, Value Engineering, Technical Audit</a:t>
            </a:r>
          </a:p>
        </p:txBody>
      </p:sp>
    </p:spTree>
    <p:extLst>
      <p:ext uri="{BB962C8B-B14F-4D97-AF65-F5344CB8AC3E}">
        <p14:creationId xmlns:p14="http://schemas.microsoft.com/office/powerpoint/2010/main" val="101654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E6F609-7C2F-42C2-A106-076AFE12B5E7}"/>
              </a:ext>
            </a:extLst>
          </p:cNvPr>
          <p:cNvSpPr/>
          <p:nvPr/>
        </p:nvSpPr>
        <p:spPr>
          <a:xfrm>
            <a:off x="0" y="8894763"/>
            <a:ext cx="14630400" cy="270788"/>
          </a:xfrm>
          <a:prstGeom prst="rect">
            <a:avLst/>
          </a:prstGeom>
          <a:gradFill flip="none" rotWithShape="1">
            <a:gsLst>
              <a:gs pos="100000">
                <a:srgbClr val="F2F2F2"/>
              </a:gs>
              <a:gs pos="38000">
                <a:srgbClr val="0070C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defTabSz="1358524" fontAlgn="auto">
              <a:spcBef>
                <a:spcPts val="0"/>
              </a:spcBef>
              <a:spcAft>
                <a:spcPts val="0"/>
              </a:spcAft>
              <a:defRPr/>
            </a:pPr>
            <a:endParaRPr lang="en-US" dirty="0">
              <a:solidFill>
                <a:schemeClr val="bg1">
                  <a:lumMod val="50000"/>
                </a:schemeClr>
              </a:solidFill>
            </a:endParaRPr>
          </a:p>
        </p:txBody>
      </p:sp>
      <p:sp>
        <p:nvSpPr>
          <p:cNvPr id="3" name="TextBox 2">
            <a:extLst>
              <a:ext uri="{FF2B5EF4-FFF2-40B4-BE49-F238E27FC236}">
                <a16:creationId xmlns:a16="http://schemas.microsoft.com/office/drawing/2014/main" id="{7A86E683-179A-489F-9C37-7FD8DD64506F}"/>
              </a:ext>
            </a:extLst>
          </p:cNvPr>
          <p:cNvSpPr txBox="1"/>
          <p:nvPr/>
        </p:nvSpPr>
        <p:spPr>
          <a:xfrm>
            <a:off x="-3464" y="8873210"/>
            <a:ext cx="3581402" cy="292341"/>
          </a:xfrm>
          <a:prstGeom prst="rect">
            <a:avLst/>
          </a:prstGeom>
          <a:noFill/>
        </p:spPr>
        <p:txBody>
          <a:bodyPr wrap="square" lIns="91394" tIns="45697" rIns="91394" bIns="45697" rtlCol="0">
            <a:spAutoFit/>
          </a:bodyPr>
          <a:lstStyle/>
          <a:p>
            <a:pPr marL="0" marR="0" lvl="0" indent="0" algn="r" defTabSz="135664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Transwat Techno-Engineering Services Ltd</a:t>
            </a:r>
          </a:p>
        </p:txBody>
      </p:sp>
      <p:sp>
        <p:nvSpPr>
          <p:cNvPr id="4" name="Rectangle 3">
            <a:extLst>
              <a:ext uri="{FF2B5EF4-FFF2-40B4-BE49-F238E27FC236}">
                <a16:creationId xmlns:a16="http://schemas.microsoft.com/office/drawing/2014/main" id="{92BE2A80-BF36-4291-B5EB-3FA411BEFB21}"/>
              </a:ext>
            </a:extLst>
          </p:cNvPr>
          <p:cNvSpPr/>
          <p:nvPr/>
        </p:nvSpPr>
        <p:spPr>
          <a:xfrm>
            <a:off x="-3464" y="-18333"/>
            <a:ext cx="14644257" cy="780333"/>
          </a:xfrm>
          <a:prstGeom prst="rect">
            <a:avLst/>
          </a:prstGeom>
          <a:gradFill flip="none" rotWithShape="1">
            <a:gsLst>
              <a:gs pos="84000">
                <a:srgbClr val="00B0F0"/>
              </a:gs>
              <a:gs pos="38000">
                <a:srgbClr val="0070C0"/>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35852" tIns="67926" rIns="135852" bIns="67926" anchor="ctr"/>
          <a:lstStyle/>
          <a:p>
            <a:pPr algn="ctr"/>
            <a:r>
              <a:rPr lang="en-US" sz="3600" b="1" dirty="0"/>
              <a:t>Core Competence for Engineering Designs, DPR preparation and PMC</a:t>
            </a:r>
          </a:p>
        </p:txBody>
      </p:sp>
      <p:sp>
        <p:nvSpPr>
          <p:cNvPr id="6" name="Rectangle 5">
            <a:extLst>
              <a:ext uri="{FF2B5EF4-FFF2-40B4-BE49-F238E27FC236}">
                <a16:creationId xmlns:a16="http://schemas.microsoft.com/office/drawing/2014/main" id="{9FF0F3F4-E770-47C6-B479-ACF23F29C926}"/>
              </a:ext>
            </a:extLst>
          </p:cNvPr>
          <p:cNvSpPr/>
          <p:nvPr/>
        </p:nvSpPr>
        <p:spPr>
          <a:xfrm>
            <a:off x="609600" y="1143000"/>
            <a:ext cx="6480000" cy="7510992"/>
          </a:xfrm>
          <a:prstGeom prst="rect">
            <a:avLst/>
          </a:prstGeom>
          <a:solidFill>
            <a:schemeClr val="accent1">
              <a:alpha val="22000"/>
            </a:schemeClr>
          </a:solidFill>
        </p:spPr>
        <p:txBody>
          <a:bodyPr wrap="square" lIns="135852" tIns="67926" rIns="135852" bIns="67926">
            <a:spAutoFit/>
          </a:bodyPr>
          <a:lstStyle/>
          <a:p>
            <a:pPr algn="ctr"/>
            <a:r>
              <a:rPr lang="en-US" sz="1800" b="1" u="sng" dirty="0">
                <a:solidFill>
                  <a:schemeClr val="accent1">
                    <a:lumMod val="75000"/>
                  </a:schemeClr>
                </a:solidFill>
                <a:sym typeface="+mn-ea"/>
              </a:rPr>
              <a:t>Projects Covered:</a:t>
            </a:r>
            <a:endParaRPr lang="en-US" sz="1800" b="1" dirty="0">
              <a:solidFill>
                <a:schemeClr val="accent1">
                  <a:lumMod val="75000"/>
                </a:schemeClr>
              </a:solidFill>
            </a:endParaRPr>
          </a:p>
          <a:p>
            <a:endParaRPr lang="en-US" sz="1800" b="1" dirty="0"/>
          </a:p>
          <a:p>
            <a:pPr marL="424539" indent="-424539" algn="just">
              <a:spcAft>
                <a:spcPts val="743"/>
              </a:spcAft>
              <a:buFont typeface="Wingdings" panose="05000000000000000000" pitchFamily="2" charset="2"/>
              <a:buChar char="Ø"/>
            </a:pPr>
            <a:r>
              <a:rPr lang="en-US" sz="1800" b="1" dirty="0"/>
              <a:t>Transport Infrastructure - Highways, Expressway, Major Bridges, Elevated Road </a:t>
            </a:r>
            <a:r>
              <a:rPr lang="en-US" sz="1800" b="1" dirty="0" err="1"/>
              <a:t>etc</a:t>
            </a:r>
            <a:endParaRPr lang="en-US" sz="1800" b="1" dirty="0"/>
          </a:p>
          <a:p>
            <a:pPr marL="424539" indent="-424539" algn="just">
              <a:spcBef>
                <a:spcPts val="0"/>
              </a:spcBef>
              <a:spcAft>
                <a:spcPts val="743"/>
              </a:spcAft>
              <a:buFont typeface="Wingdings" panose="05000000000000000000" pitchFamily="2" charset="2"/>
              <a:buChar char="Ø"/>
            </a:pPr>
            <a:r>
              <a:rPr lang="en-US" sz="1800" b="1" dirty="0"/>
              <a:t>Buildings - Institutional like Universities, Medical College campuses </a:t>
            </a:r>
            <a:r>
              <a:rPr lang="en-US" sz="1800" b="1" dirty="0" err="1"/>
              <a:t>etc</a:t>
            </a:r>
            <a:r>
              <a:rPr lang="en-US" sz="1800" b="1" dirty="0"/>
              <a:t>; Residential, Commercial and Industrial Buildings;</a:t>
            </a:r>
          </a:p>
          <a:p>
            <a:pPr marL="424539" indent="-424539" algn="just">
              <a:spcBef>
                <a:spcPts val="0"/>
              </a:spcBef>
              <a:spcAft>
                <a:spcPts val="743"/>
              </a:spcAft>
              <a:buFont typeface="Wingdings" panose="05000000000000000000" pitchFamily="2" charset="2"/>
              <a:buChar char="Ø"/>
            </a:pPr>
            <a:r>
              <a:rPr lang="en-US" sz="1800" b="1" dirty="0"/>
              <a:t>Urban Engineering Services - Water Supply, Sewerage, Storm Water, Waste Water Disposal, Environment Management; </a:t>
            </a:r>
          </a:p>
          <a:p>
            <a:pPr marL="424539" indent="-424539" algn="just">
              <a:spcBef>
                <a:spcPts val="0"/>
              </a:spcBef>
              <a:spcAft>
                <a:spcPts val="743"/>
              </a:spcAft>
              <a:buFont typeface="Wingdings" panose="05000000000000000000" pitchFamily="2" charset="2"/>
              <a:buChar char="Ø"/>
            </a:pPr>
            <a:r>
              <a:rPr lang="en-US" sz="1800" b="1" dirty="0"/>
              <a:t>Major Irrigation Projects - Dams, Reservoirs,  Canals, Lift Irrigation, Tunnels, Radial Gates </a:t>
            </a:r>
            <a:r>
              <a:rPr lang="en-US" sz="1800" b="1" dirty="0" err="1"/>
              <a:t>etc</a:t>
            </a:r>
            <a:endParaRPr lang="en-US" sz="1800" b="1" dirty="0"/>
          </a:p>
          <a:p>
            <a:pPr marL="424539" indent="-424539" algn="just">
              <a:spcAft>
                <a:spcPts val="743"/>
              </a:spcAft>
              <a:buFont typeface="Wingdings" panose="05000000000000000000" pitchFamily="2" charset="2"/>
              <a:buChar char="Ø"/>
            </a:pPr>
            <a:r>
              <a:rPr lang="en-US" sz="1800" b="1" dirty="0"/>
              <a:t>Smart Cities Projects, like Smart Roads, linear parks, greenways along side the roads / footpaths, ducting for utilities, Solar Power, Urban Engineering Services, Sanitation, Social &amp; Environment, Command Control </a:t>
            </a:r>
            <a:r>
              <a:rPr lang="en-US" sz="1800" b="1" dirty="0" err="1"/>
              <a:t>Centres</a:t>
            </a:r>
            <a:r>
              <a:rPr lang="en-US" sz="1800" b="1" dirty="0"/>
              <a:t>, Parking Complexes on </a:t>
            </a:r>
            <a:r>
              <a:rPr lang="en-US" sz="1800" b="1" dirty="0" err="1"/>
              <a:t>BoT</a:t>
            </a:r>
            <a:r>
              <a:rPr lang="en-US" sz="1800" b="1" dirty="0"/>
              <a:t> / PPP, Surveillance, </a:t>
            </a:r>
            <a:r>
              <a:rPr lang="en-US" sz="1800" b="1" dirty="0" err="1">
                <a:sym typeface="+mn-ea"/>
              </a:rPr>
              <a:t>wi-fi</a:t>
            </a:r>
            <a:r>
              <a:rPr lang="en-US" sz="1800" b="1" dirty="0">
                <a:sym typeface="+mn-ea"/>
              </a:rPr>
              <a:t> connectivity PA systems </a:t>
            </a:r>
            <a:r>
              <a:rPr lang="en-US" sz="1800" b="1" dirty="0" err="1">
                <a:sym typeface="+mn-ea"/>
              </a:rPr>
              <a:t>etc</a:t>
            </a:r>
            <a:endParaRPr lang="en-US" sz="1800" b="1" dirty="0">
              <a:sym typeface="+mn-ea"/>
            </a:endParaRPr>
          </a:p>
          <a:p>
            <a:pPr marL="424539" indent="-424539" algn="just">
              <a:spcAft>
                <a:spcPts val="743"/>
              </a:spcAft>
              <a:buFont typeface="Wingdings" panose="05000000000000000000" pitchFamily="2" charset="2"/>
              <a:buChar char="Ø"/>
            </a:pPr>
            <a:r>
              <a:rPr lang="en-US" sz="1800" b="1" dirty="0"/>
              <a:t>Industrial Development and Industrial Parks;  SEZs; Logistic Parks; </a:t>
            </a:r>
            <a:r>
              <a:rPr lang="en-US" sz="1800" b="1" dirty="0">
                <a:sym typeface="+mn-ea"/>
              </a:rPr>
              <a:t>for various components such as water requirements, power requirements, roads and drains, effluent treatment and disposal, waste water disposal, rain water harvesting structures, communication systems </a:t>
            </a:r>
            <a:r>
              <a:rPr lang="en-US" sz="1800" b="1" dirty="0" err="1">
                <a:sym typeface="+mn-ea"/>
              </a:rPr>
              <a:t>etc</a:t>
            </a:r>
            <a:endParaRPr lang="en-US" sz="1800" b="1" dirty="0"/>
          </a:p>
        </p:txBody>
      </p:sp>
      <p:sp>
        <p:nvSpPr>
          <p:cNvPr id="7" name="Rectangle 3">
            <a:extLst>
              <a:ext uri="{FF2B5EF4-FFF2-40B4-BE49-F238E27FC236}">
                <a16:creationId xmlns:a16="http://schemas.microsoft.com/office/drawing/2014/main" id="{7B1D4FCC-7150-4ED1-B0D6-395229866006}"/>
              </a:ext>
            </a:extLst>
          </p:cNvPr>
          <p:cNvSpPr/>
          <p:nvPr/>
        </p:nvSpPr>
        <p:spPr>
          <a:xfrm>
            <a:off x="7543800" y="1143000"/>
            <a:ext cx="6480000" cy="7616149"/>
          </a:xfrm>
          <a:prstGeom prst="rect">
            <a:avLst/>
          </a:prstGeom>
          <a:solidFill>
            <a:schemeClr val="accent1">
              <a:alpha val="22000"/>
            </a:schemeClr>
          </a:solidFill>
        </p:spPr>
        <p:txBody>
          <a:bodyPr wrap="square" lIns="135852" tIns="67926" rIns="135852" bIns="67926">
            <a:spAutoFit/>
          </a:bodyPr>
          <a:lstStyle/>
          <a:p>
            <a:pPr algn="ctr"/>
            <a:r>
              <a:rPr lang="en-US" sz="1800" b="1" u="sng" dirty="0">
                <a:solidFill>
                  <a:schemeClr val="accent1">
                    <a:lumMod val="75000"/>
                  </a:schemeClr>
                </a:solidFill>
              </a:rPr>
              <a:t>Services offered:</a:t>
            </a:r>
          </a:p>
          <a:p>
            <a:endParaRPr lang="en-US" sz="1800" b="1" dirty="0"/>
          </a:p>
          <a:p>
            <a:pPr marL="424539" indent="-424539" algn="just">
              <a:buFont typeface="Arial" panose="020B0604020202020204" pitchFamily="34" charset="0"/>
              <a:buChar char="•"/>
            </a:pPr>
            <a:r>
              <a:rPr lang="en-US" sz="1800" b="1" dirty="0"/>
              <a:t>Topo-Surveys - Topographical Surveys using Total Stations / DGPS / Drone / Satellite Images / Revenue Maps / Topo-sheets, including collection of the same</a:t>
            </a:r>
          </a:p>
          <a:p>
            <a:pPr marL="424539" indent="-424539" algn="just">
              <a:buFont typeface="Arial" panose="020B0604020202020204" pitchFamily="34" charset="0"/>
              <a:buChar char="•"/>
            </a:pPr>
            <a:endParaRPr lang="en-US" sz="1800" b="1" dirty="0"/>
          </a:p>
          <a:p>
            <a:pPr marL="424539" indent="-424539" algn="just">
              <a:buFont typeface="Arial" panose="020B0604020202020204" pitchFamily="34" charset="0"/>
              <a:buChar char="•"/>
            </a:pPr>
            <a:r>
              <a:rPr lang="en-US" sz="1800" b="1" dirty="0"/>
              <a:t>Engineering Surveys, Traffic Surveys etc</a:t>
            </a:r>
          </a:p>
          <a:p>
            <a:pPr marL="424539" indent="-424539" algn="just">
              <a:buFont typeface="Arial" panose="020B0604020202020204" pitchFamily="34" charset="0"/>
              <a:buChar char="•"/>
            </a:pPr>
            <a:endParaRPr lang="en-US" sz="1800" b="1" dirty="0"/>
          </a:p>
          <a:p>
            <a:pPr marL="424539" indent="-424539" algn="just">
              <a:buFont typeface="Arial" panose="020B0604020202020204" pitchFamily="34" charset="0"/>
              <a:buChar char="•"/>
            </a:pPr>
            <a:r>
              <a:rPr lang="en-US" sz="1800" b="1" dirty="0"/>
              <a:t>Soil Investigations and Reports</a:t>
            </a:r>
          </a:p>
          <a:p>
            <a:pPr algn="just"/>
            <a:endParaRPr lang="en-US" sz="1800" b="1" dirty="0"/>
          </a:p>
          <a:p>
            <a:pPr marL="424539" indent="-424539" algn="just">
              <a:buFont typeface="Arial" panose="020B0604020202020204" pitchFamily="34" charset="0"/>
              <a:buChar char="•"/>
            </a:pPr>
            <a:r>
              <a:rPr lang="en-US" sz="1800" b="1" dirty="0">
                <a:sym typeface="+mn-ea"/>
              </a:rPr>
              <a:t>Master Planning </a:t>
            </a:r>
            <a:endParaRPr lang="en-US" sz="1800" dirty="0"/>
          </a:p>
          <a:p>
            <a:pPr marL="424539" indent="-424539" algn="just">
              <a:buFont typeface="Arial" panose="020B0604020202020204" pitchFamily="34" charset="0"/>
              <a:buChar char="•"/>
            </a:pPr>
            <a:endParaRPr lang="en-US" sz="1800" b="1" dirty="0"/>
          </a:p>
          <a:p>
            <a:pPr marL="424539" indent="-424539" algn="just">
              <a:buFont typeface="Arial" panose="020B0604020202020204" pitchFamily="34" charset="0"/>
              <a:buChar char="•"/>
            </a:pPr>
            <a:r>
              <a:rPr lang="en-US" sz="1800" b="1" dirty="0">
                <a:sym typeface="+mn-ea"/>
              </a:rPr>
              <a:t>Feasibility Studies, Detailed Engineering, Designs, Drawings and BOQs, Cost Estimates and tender schedules </a:t>
            </a:r>
          </a:p>
          <a:p>
            <a:pPr marL="424539" indent="-424539" algn="just">
              <a:buFont typeface="Arial" panose="020B0604020202020204" pitchFamily="34" charset="0"/>
              <a:buChar char="•"/>
            </a:pPr>
            <a:endParaRPr lang="en-US" sz="1800" b="1" dirty="0">
              <a:sym typeface="+mn-ea"/>
            </a:endParaRPr>
          </a:p>
          <a:p>
            <a:pPr marL="424539" indent="-424539" algn="just">
              <a:buFont typeface="Arial" panose="020B0604020202020204" pitchFamily="34" charset="0"/>
              <a:buChar char="•"/>
            </a:pPr>
            <a:r>
              <a:rPr lang="en-US" sz="1800" b="1" dirty="0">
                <a:sym typeface="+mn-ea"/>
              </a:rPr>
              <a:t>Social and Encironmental Management;</a:t>
            </a:r>
          </a:p>
          <a:p>
            <a:pPr marL="424539" indent="-424539" algn="just">
              <a:buFont typeface="Arial" panose="020B0604020202020204" pitchFamily="34" charset="0"/>
              <a:buChar char="•"/>
            </a:pPr>
            <a:endParaRPr lang="en-US" sz="1800" b="1" dirty="0">
              <a:sym typeface="+mn-ea"/>
            </a:endParaRPr>
          </a:p>
          <a:p>
            <a:pPr marL="424539" indent="-424539" algn="just">
              <a:buFont typeface="Arial" panose="020B0604020202020204" pitchFamily="34" charset="0"/>
              <a:buChar char="•"/>
            </a:pPr>
            <a:r>
              <a:rPr lang="en-US" sz="1800" b="1" dirty="0">
                <a:sym typeface="+mn-ea"/>
              </a:rPr>
              <a:t>Financial and Economic Analysis</a:t>
            </a:r>
          </a:p>
          <a:p>
            <a:pPr marL="424539" indent="-424539" algn="just">
              <a:buFont typeface="Arial" panose="020B0604020202020204" pitchFamily="34" charset="0"/>
              <a:buChar char="•"/>
            </a:pPr>
            <a:endParaRPr lang="en-US" sz="1800" dirty="0"/>
          </a:p>
          <a:p>
            <a:pPr marL="424539" indent="-424539" algn="just">
              <a:buFont typeface="Arial" panose="020B0604020202020204" pitchFamily="34" charset="0"/>
              <a:buChar char="•"/>
            </a:pPr>
            <a:r>
              <a:rPr lang="en-US" sz="1800" b="1" dirty="0">
                <a:sym typeface="+mn-ea"/>
              </a:rPr>
              <a:t>PMC for effective management of costing, time, quality, safety and orientation, contract administration claims management as may be required &amp; providing manuals for handling O&amp;M after handing over to the client</a:t>
            </a:r>
          </a:p>
          <a:p>
            <a:pPr algn="just"/>
            <a:endParaRPr lang="en-US" sz="1800" b="1" dirty="0">
              <a:sym typeface="+mn-ea"/>
            </a:endParaRPr>
          </a:p>
          <a:p>
            <a:pPr algn="just"/>
            <a:endParaRPr lang="en-US" sz="1800" b="1" dirty="0">
              <a:sym typeface="+mn-ea"/>
            </a:endParaRPr>
          </a:p>
        </p:txBody>
      </p:sp>
    </p:spTree>
    <p:extLst>
      <p:ext uri="{BB962C8B-B14F-4D97-AF65-F5344CB8AC3E}">
        <p14:creationId xmlns:p14="http://schemas.microsoft.com/office/powerpoint/2010/main" val="3311543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3242</TotalTime>
  <Words>3616</Words>
  <Application>Microsoft Office PowerPoint</Application>
  <PresentationFormat>Custom</PresentationFormat>
  <Paragraphs>332</Paragraphs>
  <Slides>23</Slides>
  <Notes>1</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23</vt:i4>
      </vt:variant>
    </vt:vector>
  </HeadingPairs>
  <TitlesOfParts>
    <vt:vector size="42" baseType="lpstr">
      <vt:lpstr>Gungsuh</vt:lpstr>
      <vt:lpstr>Arial</vt:lpstr>
      <vt:lpstr>Arial MT</vt:lpstr>
      <vt:lpstr>Artifakt Element Black</vt:lpstr>
      <vt:lpstr>Bahnschrift</vt:lpstr>
      <vt:lpstr>Calibri</vt:lpstr>
      <vt:lpstr>Calibri Light</vt:lpstr>
      <vt:lpstr>Century Schoolbook</vt:lpstr>
      <vt:lpstr>Corbel</vt:lpstr>
      <vt:lpstr>Engravers MT</vt:lpstr>
      <vt:lpstr>Franklin Gothic Book</vt:lpstr>
      <vt:lpstr>Georgia</vt:lpstr>
      <vt:lpstr>Helvetica Neue Light</vt:lpstr>
      <vt:lpstr>Helvetica Neue UltraLight</vt:lpstr>
      <vt:lpstr>Lucida Sans</vt:lpstr>
      <vt:lpstr>Times New Roman</vt:lpstr>
      <vt:lpstr>Wingdings</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SULTAN</dc:creator>
  <cp:lastModifiedBy>Prasad Peri</cp:lastModifiedBy>
  <cp:revision>426</cp:revision>
  <dcterms:created xsi:type="dcterms:W3CDTF">2012-06-15T14:17:50Z</dcterms:created>
  <dcterms:modified xsi:type="dcterms:W3CDTF">2025-07-18T09:41:09Z</dcterms:modified>
</cp:coreProperties>
</file>